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4" r:id="rId7"/>
    <p:sldId id="309" r:id="rId8"/>
    <p:sldId id="266" r:id="rId9"/>
    <p:sldId id="261" r:id="rId10"/>
    <p:sldId id="268" r:id="rId11"/>
    <p:sldId id="269" r:id="rId12"/>
    <p:sldId id="270" r:id="rId13"/>
    <p:sldId id="274" r:id="rId14"/>
    <p:sldId id="275" r:id="rId15"/>
    <p:sldId id="277" r:id="rId16"/>
    <p:sldId id="276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E5F4"/>
    <a:srgbClr val="FFCC99"/>
    <a:srgbClr val="FFCC66"/>
    <a:srgbClr val="53F37D"/>
    <a:srgbClr val="FFFFFF"/>
    <a:srgbClr val="238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553" autoAdjust="0"/>
  </p:normalViewPr>
  <p:slideViewPr>
    <p:cSldViewPr snapToGrid="0" snapToObjects="1">
      <p:cViewPr varScale="1">
        <p:scale>
          <a:sx n="85" d="100"/>
          <a:sy n="85" d="100"/>
        </p:scale>
        <p:origin x="-12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58BD3-A205-BF40-B2FD-D3D42F027AE8}" type="datetimeFigureOut">
              <a:rPr lang="it-IT" smtClean="0"/>
              <a:t>25/05/13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8C6B3-0483-E04B-AD42-689C93F0E09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23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66C388-EF60-4610-9416-4B2064B85193}" type="slidenum">
              <a:rPr lang="it-IT"/>
              <a:pPr/>
              <a:t>17</a:t>
            </a:fld>
            <a:endParaRPr lang="it-IT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3512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F50A98-E17D-42F8-A05B-15F1B7A00C87}" type="slidenum">
              <a:rPr lang="it-IT"/>
              <a:pPr/>
              <a:t>26</a:t>
            </a:fld>
            <a:endParaRPr lang="it-IT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3512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34D612-BDEC-4A92-B6D8-B783B509D978}" type="slidenum">
              <a:rPr lang="it-IT"/>
              <a:pPr/>
              <a:t>27</a:t>
            </a:fld>
            <a:endParaRPr lang="it-IT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3512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AF499A-1C3C-47F4-A5AF-241FEB105B97}" type="slidenum">
              <a:rPr lang="it-IT"/>
              <a:pPr/>
              <a:t>28</a:t>
            </a:fld>
            <a:endParaRPr lang="it-IT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3512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099687-E689-40B9-A097-EAEB28F6832E}" type="slidenum">
              <a:rPr lang="it-IT"/>
              <a:pPr/>
              <a:t>29</a:t>
            </a:fld>
            <a:endParaRPr lang="it-IT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6E3B5D-46F3-402F-85F5-AB21158E16EE}" type="slidenum">
              <a:rPr lang="it-IT"/>
              <a:pPr/>
              <a:t>30</a:t>
            </a:fld>
            <a:endParaRPr lang="it-IT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9FD695-0811-42F8-B9FB-AC6225CE1F79}" type="slidenum">
              <a:rPr lang="it-IT"/>
              <a:pPr/>
              <a:t>31</a:t>
            </a:fld>
            <a:endParaRPr lang="it-IT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31E831-3634-4F30-83A5-2AD62DC89D05}" type="slidenum">
              <a:rPr lang="it-IT"/>
              <a:pPr/>
              <a:t>32</a:t>
            </a:fld>
            <a:endParaRPr lang="it-IT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D7EC42-7B3B-4E8A-806F-916CC54C1EF8}" type="slidenum">
              <a:rPr lang="it-IT"/>
              <a:pPr/>
              <a:t>33</a:t>
            </a:fld>
            <a:endParaRPr lang="it-IT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76F782-3F5B-4FC0-949F-4FEADF787C3C}" type="slidenum">
              <a:rPr lang="it-IT"/>
              <a:pPr/>
              <a:t>34</a:t>
            </a:fld>
            <a:endParaRPr lang="it-IT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3CD12C-27E5-423C-88A8-D6D7F0065D7B}" type="slidenum">
              <a:rPr lang="it-IT"/>
              <a:pPr/>
              <a:t>35</a:t>
            </a:fld>
            <a:endParaRPr lang="it-IT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AC62F1-5425-45E5-A2A4-04F0FB92E3A0}" type="slidenum">
              <a:rPr lang="it-IT"/>
              <a:pPr/>
              <a:t>18</a:t>
            </a:fld>
            <a:endParaRPr lang="it-IT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3512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B1F430-355B-4456-9529-58DA9AB6EB13}" type="slidenum">
              <a:rPr lang="it-IT"/>
              <a:pPr/>
              <a:t>36</a:t>
            </a:fld>
            <a:endParaRPr lang="it-IT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812640-F0E7-4C71-889D-78B4D207641E}" type="slidenum">
              <a:rPr lang="it-IT"/>
              <a:pPr/>
              <a:t>37</a:t>
            </a:fld>
            <a:endParaRPr lang="it-IT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733624-09D0-45BC-9D16-7A4087077E1D}" type="slidenum">
              <a:rPr lang="it-IT"/>
              <a:pPr/>
              <a:t>38</a:t>
            </a:fld>
            <a:endParaRPr lang="it-IT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F96C4-766E-4CB0-A85E-FB04D2D6AEC6}" type="slidenum">
              <a:rPr lang="it-IT"/>
              <a:pPr/>
              <a:t>39</a:t>
            </a:fld>
            <a:endParaRPr lang="it-IT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8F76D5-9EBF-4E30-8574-5F3F7064BA76}" type="slidenum">
              <a:rPr lang="it-IT"/>
              <a:pPr/>
              <a:t>40</a:t>
            </a:fld>
            <a:endParaRPr lang="it-IT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E1D5E7-93DE-4FF6-AD4B-F2F32F9135E2}" type="slidenum">
              <a:rPr lang="it-IT"/>
              <a:pPr/>
              <a:t>41</a:t>
            </a:fld>
            <a:endParaRPr lang="it-IT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A9990E-3C60-487E-9E3F-3E339A6FBA35}" type="slidenum">
              <a:rPr lang="it-IT"/>
              <a:pPr/>
              <a:t>42</a:t>
            </a:fld>
            <a:endParaRPr lang="it-IT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A6DDC7-E812-4FEE-85A3-022EB8BA3EBC}" type="slidenum">
              <a:rPr lang="it-IT"/>
              <a:pPr/>
              <a:t>43</a:t>
            </a:fld>
            <a:endParaRPr lang="it-IT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00E301-78A0-44C2-891E-89630DC5C5FE}" type="slidenum">
              <a:rPr lang="it-IT"/>
              <a:pPr/>
              <a:t>44</a:t>
            </a:fld>
            <a:endParaRPr lang="it-IT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2DA2F3-6A71-4982-9EB8-3A8D4ED4C5B9}" type="slidenum">
              <a:rPr lang="it-IT"/>
              <a:pPr/>
              <a:t>45</a:t>
            </a:fld>
            <a:endParaRPr lang="it-IT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7F301B-B3DD-46B4-BD29-575580D6DA57}" type="slidenum">
              <a:rPr lang="it-IT"/>
              <a:pPr/>
              <a:t>19</a:t>
            </a:fld>
            <a:endParaRPr lang="it-IT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3512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B256E8-8AE1-4B2F-B6CB-BB5E0B556A80}" type="slidenum">
              <a:rPr lang="it-IT"/>
              <a:pPr/>
              <a:t>46</a:t>
            </a:fld>
            <a:endParaRPr lang="it-IT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3A07A9-C09B-4D99-A0FB-E698531FE415}" type="slidenum">
              <a:rPr lang="it-IT"/>
              <a:pPr/>
              <a:t>47</a:t>
            </a:fld>
            <a:endParaRPr lang="it-IT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662F3E-2C21-4A76-9B26-9B3820271ECC}" type="slidenum">
              <a:rPr lang="it-IT"/>
              <a:pPr/>
              <a:t>48</a:t>
            </a:fld>
            <a:endParaRPr lang="it-IT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B75C66-FCAC-485C-B7B0-513307780B80}" type="slidenum">
              <a:rPr lang="it-IT"/>
              <a:pPr/>
              <a:t>49</a:t>
            </a:fld>
            <a:endParaRPr lang="it-IT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70E483-E393-42F3-B173-A8850202EF0A}" type="slidenum">
              <a:rPr lang="it-IT"/>
              <a:pPr/>
              <a:t>50</a:t>
            </a:fld>
            <a:endParaRPr lang="it-I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59A863-ABF1-4CE4-9915-7D5C1A48DBEA}" type="slidenum">
              <a:rPr lang="it-IT"/>
              <a:pPr/>
              <a:t>51</a:t>
            </a:fld>
            <a:endParaRPr lang="it-IT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CB23F4-5CC1-4322-807F-7C99826157A8}" type="slidenum">
              <a:rPr lang="it-IT"/>
              <a:pPr/>
              <a:t>20</a:t>
            </a:fld>
            <a:endParaRPr lang="it-IT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3512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4F0180-E614-4B13-949D-C6FFF057F103}" type="slidenum">
              <a:rPr lang="it-IT"/>
              <a:pPr/>
              <a:t>21</a:t>
            </a:fld>
            <a:endParaRPr lang="it-IT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3512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5CEB83-B318-4816-9E98-F32A6C9E8944}" type="slidenum">
              <a:rPr lang="it-IT"/>
              <a:pPr/>
              <a:t>22</a:t>
            </a:fld>
            <a:endParaRPr lang="it-IT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3512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1D2B3F-40EF-4EC1-96D2-00D2DAC14AB7}" type="slidenum">
              <a:rPr lang="it-IT"/>
              <a:pPr/>
              <a:t>23</a:t>
            </a:fld>
            <a:endParaRPr lang="it-IT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3512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554E98-1E40-47E8-B42F-5212A80FDA1F}" type="slidenum">
              <a:rPr lang="it-IT"/>
              <a:pPr/>
              <a:t>24</a:t>
            </a:fld>
            <a:endParaRPr lang="it-IT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3512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CCFFEB-74D2-4E99-A7DC-A65FE3FD70A7}" type="slidenum">
              <a:rPr lang="it-IT"/>
              <a:pPr/>
              <a:t>25</a:t>
            </a:fld>
            <a:endParaRPr lang="it-IT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ABA6-E429-D64E-8088-5223F75AE6E7}" type="datetimeFigureOut">
              <a:rPr lang="it-IT" smtClean="0"/>
              <a:t>25/05/13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8355-EC77-7742-A486-808DEF53EB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34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ABA6-E429-D64E-8088-5223F75AE6E7}" type="datetimeFigureOut">
              <a:rPr lang="it-IT" smtClean="0"/>
              <a:t>25/05/13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8355-EC77-7742-A486-808DEF53EB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67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ABA6-E429-D64E-8088-5223F75AE6E7}" type="datetimeFigureOut">
              <a:rPr lang="it-IT" smtClean="0"/>
              <a:t>25/05/13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8355-EC77-7742-A486-808DEF53EB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50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6880" cy="469489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127681" y="6247376"/>
            <a:ext cx="2895840" cy="469489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6880" cy="469489"/>
          </a:xfrm>
        </p:spPr>
        <p:txBody>
          <a:bodyPr/>
          <a:lstStyle>
            <a:lvl1pPr>
              <a:defRPr/>
            </a:lvl1pPr>
          </a:lstStyle>
          <a:p>
            <a:fld id="{D4AF2B62-611E-4D82-8D76-7C836EA8AF42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70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ABA6-E429-D64E-8088-5223F75AE6E7}" type="datetimeFigureOut">
              <a:rPr lang="it-IT" smtClean="0"/>
              <a:t>25/05/13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8355-EC77-7742-A486-808DEF53EB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85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ABA6-E429-D64E-8088-5223F75AE6E7}" type="datetimeFigureOut">
              <a:rPr lang="it-IT" smtClean="0"/>
              <a:t>25/05/13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8355-EC77-7742-A486-808DEF53EB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30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ABA6-E429-D64E-8088-5223F75AE6E7}" type="datetimeFigureOut">
              <a:rPr lang="it-IT" smtClean="0"/>
              <a:t>25/05/13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8355-EC77-7742-A486-808DEF53EB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5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ABA6-E429-D64E-8088-5223F75AE6E7}" type="datetimeFigureOut">
              <a:rPr lang="it-IT" smtClean="0"/>
              <a:t>25/05/13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8355-EC77-7742-A486-808DEF53EB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08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ABA6-E429-D64E-8088-5223F75AE6E7}" type="datetimeFigureOut">
              <a:rPr lang="it-IT" smtClean="0"/>
              <a:t>25/05/13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8355-EC77-7742-A486-808DEF53EB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10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ABA6-E429-D64E-8088-5223F75AE6E7}" type="datetimeFigureOut">
              <a:rPr lang="it-IT" smtClean="0"/>
              <a:t>25/05/13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8355-EC77-7742-A486-808DEF53EB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50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ABA6-E429-D64E-8088-5223F75AE6E7}" type="datetimeFigureOut">
              <a:rPr lang="it-IT" smtClean="0"/>
              <a:t>25/05/13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8355-EC77-7742-A486-808DEF53EB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97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ABA6-E429-D64E-8088-5223F75AE6E7}" type="datetimeFigureOut">
              <a:rPr lang="it-IT" smtClean="0"/>
              <a:t>25/05/13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8355-EC77-7742-A486-808DEF53EB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65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EABA6-E429-D64E-8088-5223F75AE6E7}" type="datetimeFigureOut">
              <a:rPr lang="it-IT" smtClean="0"/>
              <a:t>25/05/13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F8355-EC77-7742-A486-808DEF53EB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3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8647"/>
            <a:ext cx="8229600" cy="2882154"/>
          </a:xfrm>
        </p:spPr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>
                <a:latin typeface="Garamond"/>
                <a:cs typeface="Garamond"/>
              </a:rPr>
              <a:t>ADHD: </a:t>
            </a:r>
            <a:br>
              <a:rPr lang="it-IT" b="1" dirty="0" smtClean="0">
                <a:latin typeface="Garamond"/>
                <a:cs typeface="Garamond"/>
              </a:rPr>
            </a:br>
            <a:r>
              <a:rPr lang="it-IT" b="1" dirty="0" smtClean="0">
                <a:latin typeface="Garamond"/>
                <a:cs typeface="Garamond"/>
              </a:rPr>
              <a:t>dal contesto scolastico alla diagnosi relazionale</a:t>
            </a:r>
            <a:r>
              <a:rPr lang="it-IT" dirty="0" smtClean="0">
                <a:latin typeface="Garamond"/>
                <a:cs typeface="Garamond"/>
              </a:rPr>
              <a:t>.</a:t>
            </a:r>
            <a:endParaRPr lang="it-IT" dirty="0">
              <a:latin typeface="Garamond"/>
              <a:cs typeface="Garamond"/>
            </a:endParaRPr>
          </a:p>
        </p:txBody>
      </p:sp>
      <p:pic>
        <p:nvPicPr>
          <p:cNvPr id="2050" name="Picture 2" descr="C:\Users\Utente\Desktop\importanti\immagini maria\bambino inizi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827" y="2840738"/>
            <a:ext cx="4748347" cy="315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32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3350" y="262787"/>
            <a:ext cx="8034850" cy="569371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it-IT" sz="2800" b="1" dirty="0">
                <a:latin typeface="Garamond"/>
                <a:ea typeface="+mn-ea"/>
                <a:cs typeface="Garamond"/>
              </a:rPr>
              <a:t>L’iter che porta dalla segnalazione al trattamento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69333" y="1182540"/>
            <a:ext cx="7888867" cy="5051342"/>
          </a:xfrm>
        </p:spPr>
        <p:txBody>
          <a:bodyPr>
            <a:noAutofit/>
          </a:bodyPr>
          <a:lstStyle/>
          <a:p>
            <a:r>
              <a:rPr lang="it-IT" sz="2800" dirty="0">
                <a:solidFill>
                  <a:schemeClr val="tx1"/>
                </a:solidFill>
                <a:latin typeface="Garamond"/>
                <a:cs typeface="Garamond"/>
              </a:rPr>
              <a:t>Scuola segnala ai genitori che il b. è “troppo vivace”.</a:t>
            </a:r>
          </a:p>
          <a:p>
            <a:endParaRPr lang="it-IT" sz="2800" dirty="0">
              <a:solidFill>
                <a:schemeClr val="tx1"/>
              </a:solidFill>
              <a:latin typeface="Garamond"/>
              <a:cs typeface="Garamond"/>
            </a:endParaRPr>
          </a:p>
          <a:p>
            <a:r>
              <a:rPr lang="it-IT" sz="2800" dirty="0">
                <a:solidFill>
                  <a:schemeClr val="tx1"/>
                </a:solidFill>
                <a:latin typeface="Garamond"/>
                <a:cs typeface="Garamond"/>
              </a:rPr>
              <a:t>La famiglia si rivolge alle ASL del territorio.</a:t>
            </a:r>
          </a:p>
          <a:p>
            <a:endParaRPr lang="it-IT" sz="2800" dirty="0">
              <a:solidFill>
                <a:schemeClr val="tx1"/>
              </a:solidFill>
              <a:latin typeface="Garamond"/>
              <a:cs typeface="Garamond"/>
            </a:endParaRPr>
          </a:p>
          <a:p>
            <a:r>
              <a:rPr lang="it-IT" sz="2800" dirty="0">
                <a:solidFill>
                  <a:schemeClr val="tx1"/>
                </a:solidFill>
                <a:latin typeface="Garamond"/>
                <a:cs typeface="Garamond"/>
              </a:rPr>
              <a:t>Valutazione diagnostica attraverso test</a:t>
            </a:r>
          </a:p>
          <a:p>
            <a:endParaRPr lang="it-IT" sz="2800" dirty="0">
              <a:solidFill>
                <a:schemeClr val="tx1"/>
              </a:solidFill>
              <a:latin typeface="Garamond"/>
              <a:cs typeface="Garamond"/>
            </a:endParaRPr>
          </a:p>
          <a:p>
            <a:r>
              <a:rPr lang="it-IT" sz="2800" dirty="0">
                <a:solidFill>
                  <a:schemeClr val="tx1"/>
                </a:solidFill>
                <a:latin typeface="Garamond"/>
                <a:cs typeface="Garamond"/>
              </a:rPr>
              <a:t>Trattamento </a:t>
            </a:r>
          </a:p>
          <a:p>
            <a:endParaRPr lang="it-IT" sz="2800" dirty="0">
              <a:solidFill>
                <a:schemeClr val="tx1"/>
              </a:solidFill>
              <a:latin typeface="Garamond"/>
              <a:cs typeface="Garamond"/>
            </a:endParaRPr>
          </a:p>
          <a:p>
            <a:r>
              <a:rPr lang="it-IT" sz="2800" dirty="0">
                <a:solidFill>
                  <a:schemeClr val="tx1"/>
                </a:solidFill>
                <a:latin typeface="Garamond"/>
                <a:cs typeface="Garamond"/>
              </a:rPr>
              <a:t>Richiesta sostegno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46700" y="40001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Freccia giù 7"/>
          <p:cNvSpPr/>
          <p:nvPr/>
        </p:nvSpPr>
        <p:spPr>
          <a:xfrm>
            <a:off x="4296575" y="3776802"/>
            <a:ext cx="306564" cy="4816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giù 7"/>
          <p:cNvSpPr/>
          <p:nvPr/>
        </p:nvSpPr>
        <p:spPr>
          <a:xfrm>
            <a:off x="4296575" y="2759451"/>
            <a:ext cx="306564" cy="4816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giù 7"/>
          <p:cNvSpPr/>
          <p:nvPr/>
        </p:nvSpPr>
        <p:spPr>
          <a:xfrm>
            <a:off x="4296575" y="1742100"/>
            <a:ext cx="306564" cy="4816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giù 7"/>
          <p:cNvSpPr/>
          <p:nvPr/>
        </p:nvSpPr>
        <p:spPr>
          <a:xfrm>
            <a:off x="4296575" y="4794152"/>
            <a:ext cx="306564" cy="4816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58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70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Diagnosi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36556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pPr marL="0" indent="0" algn="just">
              <a:buNone/>
            </a:pPr>
            <a:r>
              <a:rPr lang="it-IT" sz="2800" dirty="0" smtClean="0">
                <a:latin typeface="Garamond"/>
                <a:cs typeface="Garamond"/>
              </a:rPr>
              <a:t>La diagnosi è costituita dall’integrazione di più fonti di informazione ( genitori, scuola, persone significative nel quotidiano del b.)</a:t>
            </a:r>
          </a:p>
          <a:p>
            <a:pPr marL="0" indent="0" algn="just">
              <a:buNone/>
            </a:pPr>
            <a:endParaRPr lang="it-IT" sz="2800" dirty="0" smtClean="0">
              <a:latin typeface="Garamond"/>
              <a:cs typeface="Garamond"/>
            </a:endParaRPr>
          </a:p>
          <a:p>
            <a:pPr marL="0" indent="0" algn="just">
              <a:buNone/>
            </a:pPr>
            <a:r>
              <a:rPr lang="it-IT" sz="2800" dirty="0" smtClean="0">
                <a:latin typeface="Garamond"/>
                <a:cs typeface="Garamond"/>
              </a:rPr>
              <a:t>Gli strumenti sono utili per definire un </a:t>
            </a:r>
            <a:r>
              <a:rPr lang="it-IT" sz="2800" b="1" i="1" dirty="0" smtClean="0">
                <a:latin typeface="Garamond"/>
                <a:cs typeface="Garamond"/>
              </a:rPr>
              <a:t>profilo funzionale </a:t>
            </a:r>
            <a:r>
              <a:rPr lang="it-IT" sz="2800" dirty="0" smtClean="0">
                <a:latin typeface="Garamond"/>
                <a:cs typeface="Garamond"/>
              </a:rPr>
              <a:t>del bambino</a:t>
            </a:r>
            <a:endParaRPr lang="it-IT" sz="2800" dirty="0">
              <a:latin typeface="Garamond"/>
              <a:cs typeface="Garamond"/>
            </a:endParaRPr>
          </a:p>
          <a:p>
            <a:pPr algn="just">
              <a:buFontTx/>
              <a:buChar char="-"/>
            </a:pPr>
            <a:r>
              <a:rPr lang="it-IT" sz="2800" dirty="0" smtClean="0">
                <a:latin typeface="Garamond"/>
                <a:cs typeface="Garamond"/>
              </a:rPr>
              <a:t>Osservazione</a:t>
            </a:r>
          </a:p>
          <a:p>
            <a:pPr algn="just">
              <a:buFontTx/>
              <a:buChar char="-"/>
            </a:pPr>
            <a:r>
              <a:rPr lang="it-IT" sz="2800" dirty="0" smtClean="0">
                <a:latin typeface="Garamond"/>
                <a:cs typeface="Garamond"/>
              </a:rPr>
              <a:t>Test </a:t>
            </a:r>
            <a:r>
              <a:rPr lang="it-IT" sz="2800" dirty="0">
                <a:latin typeface="Garamond"/>
                <a:cs typeface="Garamond"/>
              </a:rPr>
              <a:t>cognitivi neuropsicologici</a:t>
            </a:r>
          </a:p>
          <a:p>
            <a:pPr marL="0" indent="0" algn="just">
              <a:buNone/>
            </a:pPr>
            <a:r>
              <a:rPr lang="it-IT" sz="2800" dirty="0" smtClean="0">
                <a:latin typeface="Garamond"/>
                <a:cs typeface="Garamond"/>
              </a:rPr>
              <a:t>-   </a:t>
            </a:r>
            <a:r>
              <a:rPr lang="it-IT" sz="2800" dirty="0">
                <a:latin typeface="Garamond"/>
                <a:cs typeface="Garamond"/>
              </a:rPr>
              <a:t>Interviste o colloquio clinico</a:t>
            </a:r>
          </a:p>
          <a:p>
            <a:pPr algn="just">
              <a:buFontTx/>
              <a:buChar char="-"/>
            </a:pPr>
            <a:r>
              <a:rPr lang="it-IT" sz="2800" dirty="0" smtClean="0">
                <a:latin typeface="Garamond"/>
                <a:cs typeface="Garamond"/>
              </a:rPr>
              <a:t>Questionari </a:t>
            </a:r>
            <a:r>
              <a:rPr lang="it-IT" sz="2800" dirty="0">
                <a:latin typeface="Garamond"/>
                <a:cs typeface="Garamond"/>
              </a:rPr>
              <a:t>di valutazione </a:t>
            </a:r>
            <a:r>
              <a:rPr lang="it-IT" sz="2800" dirty="0" smtClean="0">
                <a:latin typeface="Garamond"/>
                <a:cs typeface="Garamond"/>
              </a:rPr>
              <a:t>del comportamento</a:t>
            </a:r>
            <a:endParaRPr lang="it-IT" sz="2800" dirty="0">
              <a:latin typeface="Garamond"/>
              <a:cs typeface="Garamond"/>
            </a:endParaRPr>
          </a:p>
          <a:p>
            <a:pPr marL="0" indent="0" algn="just">
              <a:buNone/>
            </a:pPr>
            <a:endParaRPr lang="it-IT" sz="2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6648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0"/>
            <a:ext cx="8343153" cy="6648823"/>
          </a:xfrm>
        </p:spPr>
        <p:txBody>
          <a:bodyPr>
            <a:noAutofit/>
          </a:bodyPr>
          <a:lstStyle/>
          <a:p>
            <a:pPr algn="l"/>
            <a:r>
              <a:rPr lang="it-IT" sz="2400" dirty="0" smtClean="0">
                <a:latin typeface="Garamond"/>
                <a:cs typeface="Garamond"/>
              </a:rPr>
              <a:t/>
            </a:r>
            <a:br>
              <a:rPr lang="it-IT" sz="2400" dirty="0" smtClean="0">
                <a:latin typeface="Garamond"/>
                <a:cs typeface="Garamond"/>
              </a:rPr>
            </a:br>
            <a:r>
              <a:rPr lang="it-IT" sz="2400" dirty="0" smtClean="0">
                <a:latin typeface="Garamond"/>
                <a:cs typeface="Garamond"/>
              </a:rPr>
              <a:t>L’Istituto Superiore di Sanità nelle Linee Guida per ADHD ha individuato i criteri per la diagnosi.</a:t>
            </a:r>
            <a:br>
              <a:rPr lang="it-IT" sz="2400" dirty="0" smtClean="0">
                <a:latin typeface="Garamond"/>
                <a:cs typeface="Garamond"/>
              </a:rPr>
            </a:br>
            <a:r>
              <a:rPr lang="it-IT" sz="2400" dirty="0" smtClean="0">
                <a:latin typeface="Garamond"/>
                <a:cs typeface="Garamond"/>
              </a:rPr>
              <a:t/>
            </a:r>
            <a:br>
              <a:rPr lang="it-IT" sz="2400" dirty="0" smtClean="0">
                <a:latin typeface="Garamond"/>
                <a:cs typeface="Garamond"/>
              </a:rPr>
            </a:br>
            <a:r>
              <a:rPr lang="it-IT" sz="2400" dirty="0">
                <a:latin typeface="Garamond"/>
                <a:cs typeface="Garamond"/>
              </a:rPr>
              <a:t/>
            </a:r>
            <a:br>
              <a:rPr lang="it-IT" sz="2400" dirty="0">
                <a:latin typeface="Garamond"/>
                <a:cs typeface="Garamond"/>
              </a:rPr>
            </a:br>
            <a:r>
              <a:rPr lang="it-IT" sz="2400" dirty="0" smtClean="0">
                <a:latin typeface="Garamond"/>
                <a:cs typeface="Garamond"/>
              </a:rPr>
              <a:t>Deve essere supportata e integrata dai seguenti strumenti:</a:t>
            </a:r>
            <a:br>
              <a:rPr lang="it-IT" sz="2400" dirty="0" smtClean="0">
                <a:latin typeface="Garamond"/>
                <a:cs typeface="Garamond"/>
              </a:rPr>
            </a:br>
            <a:r>
              <a:rPr lang="it-IT" sz="2400" dirty="0" smtClean="0">
                <a:latin typeface="Garamond"/>
                <a:cs typeface="Garamond"/>
              </a:rPr>
              <a:t/>
            </a:r>
            <a:br>
              <a:rPr lang="it-IT" sz="2400" dirty="0" smtClean="0">
                <a:latin typeface="Garamond"/>
                <a:cs typeface="Garamond"/>
              </a:rPr>
            </a:br>
            <a:r>
              <a:rPr lang="it-IT" sz="2400" dirty="0" smtClean="0">
                <a:latin typeface="Garamond"/>
                <a:cs typeface="Garamond"/>
              </a:rPr>
              <a:t>- valutazione livello cognitivo WISC-R o altro</a:t>
            </a:r>
            <a:br>
              <a:rPr lang="it-IT" sz="2400" dirty="0" smtClean="0">
                <a:latin typeface="Garamond"/>
                <a:cs typeface="Garamond"/>
              </a:rPr>
            </a:br>
            <a:r>
              <a:rPr lang="it-IT" sz="2400" dirty="0" smtClean="0">
                <a:latin typeface="Garamond"/>
                <a:cs typeface="Garamond"/>
              </a:rPr>
              <a:t>- valutazione delle abilità di lettura e calcolo Prove MT, batteria dislessia, matematiche</a:t>
            </a:r>
            <a:br>
              <a:rPr lang="it-IT" sz="2400" dirty="0" smtClean="0">
                <a:latin typeface="Garamond"/>
                <a:cs typeface="Garamond"/>
              </a:rPr>
            </a:br>
            <a:r>
              <a:rPr lang="it-IT" sz="2400" dirty="0" smtClean="0">
                <a:latin typeface="Garamond"/>
                <a:cs typeface="Garamond"/>
              </a:rPr>
              <a:t>- intervista diagnostica semi-strutturata K-SADS-PL, PICS IV o altro</a:t>
            </a:r>
            <a:br>
              <a:rPr lang="it-IT" sz="2400" dirty="0" smtClean="0">
                <a:latin typeface="Garamond"/>
                <a:cs typeface="Garamond"/>
              </a:rPr>
            </a:br>
            <a:r>
              <a:rPr lang="it-IT" sz="2400" dirty="0" smtClean="0">
                <a:latin typeface="Garamond"/>
                <a:cs typeface="Garamond"/>
              </a:rPr>
              <a:t>- scala di valutazione dei sintomi di ADHD (ADHD-RS) e dei sintomi di disturbo dirompente del comportamento rating scale o SNAP-IV, CGIADHD-S o altro</a:t>
            </a:r>
            <a:br>
              <a:rPr lang="it-IT" sz="2400" dirty="0" smtClean="0">
                <a:latin typeface="Garamond"/>
                <a:cs typeface="Garamond"/>
              </a:rPr>
            </a:br>
            <a:r>
              <a:rPr lang="it-IT" sz="2400" dirty="0" smtClean="0">
                <a:latin typeface="Garamond"/>
                <a:cs typeface="Garamond"/>
              </a:rPr>
              <a:t>- questionario per i genitori e per gli insegnanti CPS o CBCL o altro</a:t>
            </a:r>
            <a:br>
              <a:rPr lang="it-IT" sz="2400" dirty="0" smtClean="0">
                <a:latin typeface="Garamond"/>
                <a:cs typeface="Garamond"/>
              </a:rPr>
            </a:br>
            <a:r>
              <a:rPr lang="it-IT" sz="2400" dirty="0" smtClean="0">
                <a:latin typeface="Garamond"/>
                <a:cs typeface="Garamond"/>
              </a:rPr>
              <a:t>- SDAI e SDAG</a:t>
            </a:r>
            <a:r>
              <a:rPr lang="it-IT" sz="2400" dirty="0">
                <a:latin typeface="Garamond"/>
                <a:cs typeface="Garamond"/>
              </a:rPr>
              <a:t/>
            </a:r>
            <a:br>
              <a:rPr lang="it-IT" sz="2400" dirty="0">
                <a:latin typeface="Garamond"/>
                <a:cs typeface="Garamond"/>
              </a:rPr>
            </a:br>
            <a:r>
              <a:rPr lang="it-IT" sz="2400" dirty="0" smtClean="0">
                <a:latin typeface="Garamond"/>
                <a:cs typeface="Garamond"/>
              </a:rPr>
              <a:t>- scale di autovalutazione per ansia e depressione MASC e CD</a:t>
            </a:r>
            <a:br>
              <a:rPr lang="it-IT" sz="2400" dirty="0" smtClean="0">
                <a:latin typeface="Garamond"/>
                <a:cs typeface="Garamond"/>
              </a:rPr>
            </a:br>
            <a:endParaRPr lang="it-IT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23884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46376"/>
          </a:xfrm>
        </p:spPr>
        <p:txBody>
          <a:bodyPr>
            <a:normAutofit fontScale="90000"/>
          </a:bodyPr>
          <a:lstStyle/>
          <a:p>
            <a:pPr algn="l"/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3600" b="1" dirty="0" smtClean="0">
                <a:latin typeface="Garamond" pitchFamily="18" charset="0"/>
              </a:rPr>
              <a:t>Trattamento per </a:t>
            </a:r>
            <a:r>
              <a:rPr lang="it-IT" sz="3600" b="1" dirty="0">
                <a:latin typeface="Garamond" pitchFamily="18" charset="0"/>
              </a:rPr>
              <a:t>l’ADHD</a:t>
            </a:r>
            <a:r>
              <a:rPr lang="it-IT" sz="3600" dirty="0">
                <a:latin typeface="Garamond" pitchFamily="18" charset="0"/>
              </a:rPr>
              <a:t/>
            </a:r>
            <a:br>
              <a:rPr lang="it-IT" sz="3600" dirty="0">
                <a:latin typeface="Garamond" pitchFamily="18" charset="0"/>
              </a:rPr>
            </a:br>
            <a:r>
              <a:rPr lang="it-IT" sz="2800" dirty="0" smtClean="0">
                <a:latin typeface="Garamond" pitchFamily="18" charset="0"/>
              </a:rPr>
              <a:t/>
            </a:r>
            <a:br>
              <a:rPr lang="it-IT" sz="2800" dirty="0" smtClean="0">
                <a:latin typeface="Garamond" pitchFamily="18" charset="0"/>
              </a:rPr>
            </a:br>
            <a:r>
              <a:rPr lang="it-IT" sz="2800" dirty="0">
                <a:latin typeface="Garamond" pitchFamily="18" charset="0"/>
              </a:rPr>
              <a:t/>
            </a:r>
            <a:br>
              <a:rPr lang="it-IT" sz="2800" dirty="0">
                <a:latin typeface="Garamond" pitchFamily="18" charset="0"/>
              </a:rPr>
            </a:br>
            <a:r>
              <a:rPr lang="it-IT" sz="3100" dirty="0" smtClean="0">
                <a:latin typeface="Garamond" pitchFamily="18" charset="0"/>
              </a:rPr>
              <a:t>Tipologie </a:t>
            </a:r>
            <a:r>
              <a:rPr lang="it-IT" sz="3100" dirty="0">
                <a:latin typeface="Garamond" pitchFamily="18" charset="0"/>
              </a:rPr>
              <a:t>di trattamento diverse a </a:t>
            </a:r>
            <a:r>
              <a:rPr lang="it-IT" sz="3100" dirty="0" smtClean="0">
                <a:latin typeface="Garamond" pitchFamily="18" charset="0"/>
              </a:rPr>
              <a:t>seconda della </a:t>
            </a:r>
            <a:r>
              <a:rPr lang="it-IT" sz="3100" dirty="0">
                <a:latin typeface="Garamond" pitchFamily="18" charset="0"/>
              </a:rPr>
              <a:t>gravità della </a:t>
            </a:r>
            <a:r>
              <a:rPr lang="it-IT" sz="3100" dirty="0" smtClean="0">
                <a:latin typeface="Garamond" pitchFamily="18" charset="0"/>
              </a:rPr>
              <a:t>sintomatologia: </a:t>
            </a:r>
            <a:br>
              <a:rPr lang="it-IT" sz="3100" dirty="0" smtClean="0">
                <a:latin typeface="Garamond" pitchFamily="18" charset="0"/>
              </a:rPr>
            </a:br>
            <a:r>
              <a:rPr lang="it-IT" sz="3100" dirty="0">
                <a:latin typeface="Garamond" pitchFamily="18" charset="0"/>
              </a:rPr>
              <a:t/>
            </a:r>
            <a:br>
              <a:rPr lang="it-IT" sz="3100" dirty="0">
                <a:latin typeface="Garamond" pitchFamily="18" charset="0"/>
              </a:rPr>
            </a:br>
            <a:r>
              <a:rPr lang="it-IT" sz="3100" dirty="0">
                <a:latin typeface="Garamond" pitchFamily="18" charset="0"/>
              </a:rPr>
              <a:t>- terapia </a:t>
            </a:r>
            <a:r>
              <a:rPr lang="it-IT" sz="3100" dirty="0" smtClean="0">
                <a:latin typeface="Garamond" pitchFamily="18" charset="0"/>
              </a:rPr>
              <a:t>farmacologica (</a:t>
            </a:r>
            <a:r>
              <a:rPr lang="it-IT" sz="3100" dirty="0" err="1" smtClean="0">
                <a:latin typeface="Garamond" pitchFamily="18" charset="0"/>
              </a:rPr>
              <a:t>Ritalin</a:t>
            </a:r>
            <a:r>
              <a:rPr lang="it-IT" sz="3100" dirty="0" smtClean="0">
                <a:latin typeface="Garamond" pitchFamily="18" charset="0"/>
              </a:rPr>
              <a:t>)</a:t>
            </a:r>
            <a:r>
              <a:rPr lang="it-IT" sz="3100" dirty="0">
                <a:latin typeface="Garamond" pitchFamily="18" charset="0"/>
              </a:rPr>
              <a:t/>
            </a:r>
            <a:br>
              <a:rPr lang="it-IT" sz="3100" dirty="0">
                <a:latin typeface="Garamond" pitchFamily="18" charset="0"/>
              </a:rPr>
            </a:br>
            <a:r>
              <a:rPr lang="it-IT" sz="3100" dirty="0">
                <a:latin typeface="Garamond" pitchFamily="18" charset="0"/>
              </a:rPr>
              <a:t>- terapia psicologica di tipo </a:t>
            </a:r>
            <a:r>
              <a:rPr lang="it-IT" sz="3100" dirty="0" smtClean="0">
                <a:latin typeface="Garamond" pitchFamily="18" charset="0"/>
              </a:rPr>
              <a:t>cognitivo-comportamentale</a:t>
            </a:r>
            <a:r>
              <a:rPr lang="it-IT" sz="3100" dirty="0">
                <a:latin typeface="Garamond" pitchFamily="18" charset="0"/>
              </a:rPr>
              <a:t/>
            </a:r>
            <a:br>
              <a:rPr lang="it-IT" sz="3100" dirty="0">
                <a:latin typeface="Garamond" pitchFamily="18" charset="0"/>
              </a:rPr>
            </a:br>
            <a:r>
              <a:rPr lang="it-IT" sz="3100" dirty="0">
                <a:latin typeface="Garamond" pitchFamily="18" charset="0"/>
              </a:rPr>
              <a:t>- terapia </a:t>
            </a:r>
            <a:r>
              <a:rPr lang="it-IT" sz="3100" dirty="0" smtClean="0">
                <a:latin typeface="Garamond" pitchFamily="18" charset="0"/>
              </a:rPr>
              <a:t>combinata (cognitivo-comportamentale + </a:t>
            </a:r>
            <a:r>
              <a:rPr lang="it-IT" sz="3100" dirty="0" err="1" smtClean="0">
                <a:latin typeface="Garamond" pitchFamily="18" charset="0"/>
              </a:rPr>
              <a:t>parent</a:t>
            </a:r>
            <a:r>
              <a:rPr lang="it-IT" sz="3100" dirty="0" smtClean="0">
                <a:latin typeface="Garamond" pitchFamily="18" charset="0"/>
              </a:rPr>
              <a:t>/</a:t>
            </a:r>
            <a:r>
              <a:rPr lang="it-IT" sz="3100" dirty="0" err="1" smtClean="0">
                <a:latin typeface="Garamond" pitchFamily="18" charset="0"/>
              </a:rPr>
              <a:t>teacher</a:t>
            </a:r>
            <a:r>
              <a:rPr lang="it-IT" sz="3100" dirty="0" smtClean="0">
                <a:latin typeface="Garamond" pitchFamily="18" charset="0"/>
              </a:rPr>
              <a:t> training+</a:t>
            </a:r>
            <a:r>
              <a:rPr lang="it-IT" sz="3100" dirty="0">
                <a:latin typeface="Garamond" pitchFamily="18" charset="0"/>
              </a:rPr>
              <a:t> </a:t>
            </a:r>
            <a:r>
              <a:rPr lang="it-IT" sz="3100" dirty="0" smtClean="0">
                <a:latin typeface="Garamond" pitchFamily="18" charset="0"/>
              </a:rPr>
              <a:t>farmacologica</a:t>
            </a:r>
            <a:r>
              <a:rPr lang="it-IT" sz="3100" dirty="0">
                <a:latin typeface="Garamond" pitchFamily="18" charset="0"/>
              </a:rPr>
              <a:t>)</a:t>
            </a:r>
            <a:r>
              <a:rPr lang="it-IT" sz="3100" dirty="0" smtClean="0">
                <a:latin typeface="Garamond" pitchFamily="18" charset="0"/>
              </a:rPr>
              <a:t>.</a:t>
            </a:r>
            <a:br>
              <a:rPr lang="it-IT" sz="3100" dirty="0" smtClean="0">
                <a:latin typeface="Garamond" pitchFamily="18" charset="0"/>
              </a:rPr>
            </a:br>
            <a:r>
              <a:rPr lang="it-IT" sz="3100" dirty="0">
                <a:latin typeface="Garamond" pitchFamily="18" charset="0"/>
              </a:rPr>
              <a:t/>
            </a:r>
            <a:br>
              <a:rPr lang="it-IT" sz="3100" dirty="0">
                <a:latin typeface="Garamond" pitchFamily="18" charset="0"/>
              </a:rPr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/>
              <a:t/>
            </a:r>
            <a:br>
              <a:rPr lang="it-IT" sz="2800" dirty="0"/>
            </a:b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62710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85379"/>
            <a:ext cx="7772400" cy="6991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3000" b="1" dirty="0">
                <a:latin typeface="Garamond"/>
                <a:ea typeface="+mn-ea"/>
                <a:cs typeface="Garamond"/>
              </a:rPr>
              <a:t>Il trattamento farmacologico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284203"/>
            <a:ext cx="7772400" cy="47515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>
                <a:solidFill>
                  <a:schemeClr val="tx1"/>
                </a:solidFill>
                <a:latin typeface="Garamond"/>
                <a:cs typeface="Garamond"/>
              </a:rPr>
              <a:t>L’uso di farmaci, come per es. il </a:t>
            </a:r>
            <a:r>
              <a:rPr lang="it-IT" dirty="0" err="1">
                <a:solidFill>
                  <a:schemeClr val="tx1"/>
                </a:solidFill>
                <a:latin typeface="Garamond"/>
                <a:cs typeface="Garamond"/>
              </a:rPr>
              <a:t>Ritalin</a:t>
            </a:r>
            <a:r>
              <a:rPr lang="it-IT" dirty="0">
                <a:solidFill>
                  <a:schemeClr val="tx1"/>
                </a:solidFill>
                <a:latin typeface="Garamond"/>
                <a:cs typeface="Garamond"/>
              </a:rPr>
              <a:t>, connessa ad una terapia comportamentale, ha dato i migliori risultati in termini di costi- benefici.</a:t>
            </a:r>
          </a:p>
          <a:p>
            <a:pPr algn="just"/>
            <a:r>
              <a:rPr lang="it-IT" dirty="0">
                <a:solidFill>
                  <a:schemeClr val="tx1"/>
                </a:solidFill>
                <a:latin typeface="Garamond"/>
                <a:cs typeface="Garamond"/>
              </a:rPr>
              <a:t>Non esiste però una visione concorde rispetto all’uso di farmaci in b. in età </a:t>
            </a:r>
            <a:r>
              <a:rPr lang="it-IT" dirty="0" err="1">
                <a:solidFill>
                  <a:schemeClr val="tx1"/>
                </a:solidFill>
                <a:latin typeface="Garamond"/>
                <a:cs typeface="Garamond"/>
              </a:rPr>
              <a:t>pre</a:t>
            </a:r>
            <a:r>
              <a:rPr lang="it-IT" dirty="0">
                <a:solidFill>
                  <a:schemeClr val="tx1"/>
                </a:solidFill>
                <a:latin typeface="Garamond"/>
                <a:cs typeface="Garamond"/>
              </a:rPr>
              <a:t> -scolare.</a:t>
            </a:r>
          </a:p>
          <a:p>
            <a:pPr algn="just"/>
            <a:endParaRPr lang="it-IT" dirty="0">
              <a:solidFill>
                <a:schemeClr val="tx1"/>
              </a:solidFill>
              <a:latin typeface="Garamond"/>
              <a:cs typeface="Garamond"/>
            </a:endParaRPr>
          </a:p>
          <a:p>
            <a:pPr algn="just"/>
            <a:r>
              <a:rPr lang="it-IT" dirty="0">
                <a:solidFill>
                  <a:schemeClr val="tx1"/>
                </a:solidFill>
                <a:latin typeface="Garamond"/>
                <a:cs typeface="Garamond"/>
              </a:rPr>
              <a:t>Solo i neuropsichiatri dei Centri di Riferimento, segnalati dall’Istituto Superiore di Sanità, possono prescrivere questi farmaci, registrando tutto nel Registro Nazionale.</a:t>
            </a: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2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" y="274637"/>
            <a:ext cx="9143996" cy="6100405"/>
          </a:xfrm>
        </p:spPr>
        <p:txBody>
          <a:bodyPr>
            <a:normAutofit/>
          </a:bodyPr>
          <a:lstStyle/>
          <a:p>
            <a:pPr algn="l"/>
            <a:r>
              <a:rPr lang="it-IT" sz="3200" dirty="0">
                <a:latin typeface="Garamond"/>
                <a:ea typeface="+mn-ea"/>
                <a:cs typeface="Garamond"/>
              </a:rPr>
              <a:t>Il </a:t>
            </a:r>
            <a:r>
              <a:rPr lang="it-IT" sz="3200" dirty="0" err="1">
                <a:latin typeface="Garamond"/>
                <a:ea typeface="+mn-ea"/>
                <a:cs typeface="Garamond"/>
              </a:rPr>
              <a:t>parent</a:t>
            </a:r>
            <a:r>
              <a:rPr lang="it-IT" sz="3200" dirty="0">
                <a:latin typeface="Garamond"/>
                <a:ea typeface="+mn-ea"/>
                <a:cs typeface="Garamond"/>
              </a:rPr>
              <a:t> training e la terapia cognitivo-comportamentale sono gli interventi più diffusi.</a:t>
            </a:r>
            <a:br>
              <a:rPr lang="it-IT" sz="3200" dirty="0">
                <a:latin typeface="Garamond"/>
                <a:ea typeface="+mn-ea"/>
                <a:cs typeface="Garamond"/>
              </a:rPr>
            </a:br>
            <a:r>
              <a:rPr lang="it-IT" sz="3200" dirty="0">
                <a:latin typeface="Garamond"/>
                <a:ea typeface="+mn-ea"/>
                <a:cs typeface="Garamond"/>
              </a:rPr>
              <a:t/>
            </a:r>
            <a:br>
              <a:rPr lang="it-IT" sz="3200" dirty="0">
                <a:latin typeface="Garamond"/>
                <a:ea typeface="+mn-ea"/>
                <a:cs typeface="Garamond"/>
              </a:rPr>
            </a:br>
            <a:r>
              <a:rPr lang="it-IT" sz="3200" dirty="0">
                <a:latin typeface="Garamond"/>
                <a:ea typeface="+mn-ea"/>
                <a:cs typeface="Garamond"/>
              </a:rPr>
              <a:t/>
            </a:r>
            <a:br>
              <a:rPr lang="it-IT" sz="3200" dirty="0">
                <a:latin typeface="Garamond"/>
                <a:ea typeface="+mn-ea"/>
                <a:cs typeface="Garamond"/>
              </a:rPr>
            </a:br>
            <a:r>
              <a:rPr lang="it-IT" sz="3200" dirty="0">
                <a:latin typeface="Garamond"/>
                <a:ea typeface="+mn-ea"/>
                <a:cs typeface="Garamond"/>
              </a:rPr>
              <a:t/>
            </a:r>
            <a:br>
              <a:rPr lang="it-IT" sz="3200" dirty="0">
                <a:latin typeface="Garamond"/>
                <a:ea typeface="+mn-ea"/>
                <a:cs typeface="Garamond"/>
              </a:rPr>
            </a:br>
            <a:r>
              <a:rPr lang="it-IT" sz="3200" dirty="0" smtClean="0">
                <a:latin typeface="Garamond"/>
                <a:ea typeface="+mn-ea"/>
                <a:cs typeface="Garamond"/>
              </a:rPr>
              <a:t>Ma </a:t>
            </a:r>
            <a:r>
              <a:rPr lang="it-IT" sz="3200" dirty="0">
                <a:latin typeface="Garamond"/>
                <a:ea typeface="+mn-ea"/>
                <a:cs typeface="Garamond"/>
              </a:rPr>
              <a:t>la terapia familiare?</a:t>
            </a:r>
            <a:br>
              <a:rPr lang="it-IT" sz="3200" dirty="0">
                <a:latin typeface="Garamond"/>
                <a:ea typeface="+mn-ea"/>
                <a:cs typeface="Garamond"/>
              </a:rPr>
            </a:br>
            <a:r>
              <a:rPr lang="it-IT" sz="3200" dirty="0">
                <a:latin typeface="Garamond"/>
                <a:ea typeface="+mn-ea"/>
                <a:cs typeface="Garamond"/>
              </a:rPr>
              <a:t/>
            </a:r>
            <a:br>
              <a:rPr lang="it-IT" sz="3200" dirty="0">
                <a:latin typeface="Garamond"/>
                <a:ea typeface="+mn-ea"/>
                <a:cs typeface="Garamond"/>
              </a:rPr>
            </a:br>
            <a:r>
              <a:rPr lang="it-IT" sz="3200" dirty="0">
                <a:latin typeface="Garamond"/>
                <a:ea typeface="+mn-ea"/>
                <a:cs typeface="Garamond"/>
              </a:rPr>
              <a:t>Solo come ultima spiaggia e solo se chi fa l’invio appartiene a questo approccio.</a:t>
            </a:r>
          </a:p>
        </p:txBody>
      </p:sp>
      <p:pic>
        <p:nvPicPr>
          <p:cNvPr id="3074" name="Picture 2" descr="E:\terapia 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87" y="2940275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2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8426"/>
          </a:xfrm>
        </p:spPr>
        <p:txBody>
          <a:bodyPr>
            <a:normAutofit/>
          </a:bodyPr>
          <a:lstStyle/>
          <a:p>
            <a:pPr algn="l"/>
            <a:r>
              <a:rPr lang="it-IT" sz="2800" b="1" dirty="0" smtClean="0">
                <a:latin typeface="Garamond" pitchFamily="18" charset="0"/>
              </a:rPr>
              <a:t>            E’ necessario un intervento che coinvolga: </a:t>
            </a:r>
            <a:r>
              <a:rPr lang="it-IT" sz="2400" dirty="0" smtClean="0">
                <a:latin typeface="Garamond" pitchFamily="18" charset="0"/>
              </a:rPr>
              <a:t/>
            </a:r>
            <a:br>
              <a:rPr lang="it-IT" sz="2400" dirty="0" smtClean="0">
                <a:latin typeface="Garamond" pitchFamily="18" charset="0"/>
              </a:rPr>
            </a:br>
            <a:r>
              <a:rPr lang="it-IT" sz="2400" dirty="0">
                <a:latin typeface="Garamond" pitchFamily="18" charset="0"/>
              </a:rPr>
              <a:t/>
            </a:r>
            <a:br>
              <a:rPr lang="it-IT" sz="2400" dirty="0">
                <a:latin typeface="Garamond" pitchFamily="18" charset="0"/>
              </a:rPr>
            </a:br>
            <a:r>
              <a:rPr lang="it-IT" sz="2400" dirty="0" smtClean="0">
                <a:latin typeface="Garamond" pitchFamily="18" charset="0"/>
              </a:rPr>
              <a:t/>
            </a:r>
            <a:br>
              <a:rPr lang="it-IT" sz="2400" dirty="0" smtClean="0">
                <a:latin typeface="Garamond" pitchFamily="18" charset="0"/>
              </a:rPr>
            </a:br>
            <a:r>
              <a:rPr lang="it-IT" sz="2400" dirty="0">
                <a:latin typeface="Garamond" pitchFamily="18" charset="0"/>
              </a:rPr>
              <a:t/>
            </a:r>
            <a:br>
              <a:rPr lang="it-IT" sz="2400" dirty="0">
                <a:latin typeface="Garamond" pitchFamily="18" charset="0"/>
              </a:rPr>
            </a:br>
            <a:r>
              <a:rPr lang="it-IT" sz="2400" dirty="0" smtClean="0">
                <a:latin typeface="Garamond" pitchFamily="18" charset="0"/>
              </a:rPr>
              <a:t/>
            </a:r>
            <a:br>
              <a:rPr lang="it-IT" sz="2400" dirty="0" smtClean="0">
                <a:latin typeface="Garamond" pitchFamily="18" charset="0"/>
              </a:rPr>
            </a:br>
            <a:r>
              <a:rPr lang="it-IT" sz="2400" dirty="0" smtClean="0">
                <a:latin typeface="Garamond" pitchFamily="18" charset="0"/>
              </a:rPr>
              <a:t>                       Scuola                             Genitori      </a:t>
            </a:r>
            <a:br>
              <a:rPr lang="it-IT" sz="2400" dirty="0" smtClean="0">
                <a:latin typeface="Garamond" pitchFamily="18" charset="0"/>
              </a:rPr>
            </a:br>
            <a:r>
              <a:rPr lang="it-IT" sz="2400" dirty="0">
                <a:latin typeface="Garamond" pitchFamily="18" charset="0"/>
              </a:rPr>
              <a:t/>
            </a:r>
            <a:br>
              <a:rPr lang="it-IT" sz="2400" dirty="0">
                <a:latin typeface="Garamond" pitchFamily="18" charset="0"/>
              </a:rPr>
            </a:br>
            <a:r>
              <a:rPr lang="it-IT" sz="2400" dirty="0" smtClean="0">
                <a:latin typeface="Garamond" pitchFamily="18" charset="0"/>
              </a:rPr>
              <a:t/>
            </a:r>
            <a:br>
              <a:rPr lang="it-IT" sz="2400" dirty="0" smtClean="0">
                <a:latin typeface="Garamond" pitchFamily="18" charset="0"/>
              </a:rPr>
            </a:br>
            <a:r>
              <a:rPr lang="it-IT" sz="2400" dirty="0" smtClean="0">
                <a:latin typeface="Garamond" pitchFamily="18" charset="0"/>
              </a:rPr>
              <a:t>                                              Bambino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2" name="Freccia tridirezionale 1"/>
          <p:cNvSpPr/>
          <p:nvPr/>
        </p:nvSpPr>
        <p:spPr>
          <a:xfrm flipV="1">
            <a:off x="3155324" y="2640171"/>
            <a:ext cx="1956384" cy="1107584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C:\Users\Utente\Desktop\importanti\immagini maria\genito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72" y="2343959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tente\Desktop\importanti\immagini maria\bimbo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24" y="432821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tente\Desktop\importanti\immagini maria\maestra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2222379"/>
            <a:ext cx="1828800" cy="214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9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6880" y="653829"/>
            <a:ext cx="8490240" cy="623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1719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3600" b="1">
                <a:latin typeface="Gautami" charset="0"/>
              </a:rPr>
              <a:t>ADHD NEL CONTESTO SCOLASTICO </a:t>
            </a:r>
          </a:p>
          <a:p>
            <a:pPr>
              <a:buClrTx/>
              <a:buFontTx/>
              <a:buNone/>
            </a:pPr>
            <a:endParaRPr lang="it-IT" sz="3600" b="1">
              <a:latin typeface="Gautami" charset="0"/>
            </a:endParaRPr>
          </a:p>
          <a:p>
            <a:pPr>
              <a:lnSpc>
                <a:spcPct val="118000"/>
              </a:lnSpc>
              <a:buClrTx/>
              <a:buFontTx/>
              <a:buNone/>
            </a:pPr>
            <a:endParaRPr lang="it-IT" sz="2300" b="1">
              <a:latin typeface="Arial-BoldMT" charset="0"/>
              <a:ea typeface="Arial-BoldMT" charset="0"/>
              <a:cs typeface="Arial-BoldMT" charset="0"/>
            </a:endParaRPr>
          </a:p>
          <a:p>
            <a:pPr>
              <a:buClrTx/>
              <a:buFontTx/>
              <a:buNone/>
            </a:pPr>
            <a:endParaRPr lang="it-IT" sz="2400" b="1"/>
          </a:p>
          <a:p>
            <a:pPr>
              <a:buClrTx/>
              <a:buFontTx/>
              <a:buNone/>
            </a:pPr>
            <a:endParaRPr lang="it-IT" sz="2400" b="1"/>
          </a:p>
          <a:p>
            <a:pPr>
              <a:buClrTx/>
              <a:buFontTx/>
              <a:buNone/>
            </a:pPr>
            <a:endParaRPr lang="it-IT" sz="2000" b="1"/>
          </a:p>
          <a:p>
            <a:pPr>
              <a:buClrTx/>
              <a:buSzPct val="45000"/>
              <a:buFontTx/>
              <a:buNone/>
            </a:pPr>
            <a:endParaRPr lang="it-IT" sz="2000"/>
          </a:p>
          <a:p>
            <a:pPr>
              <a:buClrTx/>
              <a:buSzPct val="45000"/>
              <a:buFontTx/>
              <a:buNone/>
            </a:pPr>
            <a:endParaRPr lang="it-IT" sz="2000"/>
          </a:p>
          <a:p>
            <a:pPr>
              <a:buClrTx/>
              <a:buFontTx/>
              <a:buNone/>
            </a:pPr>
            <a:endParaRPr lang="it-IT"/>
          </a:p>
          <a:p>
            <a:pPr>
              <a:buClrTx/>
              <a:buFontTx/>
              <a:buNone/>
            </a:pPr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0" y="1633131"/>
            <a:ext cx="7511040" cy="424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1674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26880" y="653829"/>
            <a:ext cx="8490240" cy="623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1719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3600" b="1">
                <a:latin typeface="Gautami" charset="0"/>
              </a:rPr>
              <a:t>ADHD NEL CONTESTO SCOLASTICO </a:t>
            </a:r>
          </a:p>
          <a:p>
            <a:pPr>
              <a:buClrTx/>
              <a:buFontTx/>
              <a:buNone/>
            </a:pPr>
            <a:endParaRPr lang="it-IT" sz="3600" b="1">
              <a:latin typeface="Gautami" charset="0"/>
            </a:endParaRPr>
          </a:p>
          <a:p>
            <a:pPr>
              <a:lnSpc>
                <a:spcPct val="118000"/>
              </a:lnSpc>
              <a:buClrTx/>
              <a:buFontTx/>
              <a:buNone/>
            </a:pPr>
            <a:endParaRPr lang="it-IT" sz="2300" b="1">
              <a:latin typeface="Arial-BoldMT" charset="0"/>
              <a:ea typeface="Arial-BoldMT" charset="0"/>
              <a:cs typeface="Arial-BoldMT" charset="0"/>
            </a:endParaRPr>
          </a:p>
          <a:p>
            <a:pPr>
              <a:buClrTx/>
              <a:buFontTx/>
              <a:buNone/>
            </a:pPr>
            <a:endParaRPr lang="it-IT" sz="2400" b="1"/>
          </a:p>
          <a:p>
            <a:pPr>
              <a:buClrTx/>
              <a:buFontTx/>
              <a:buNone/>
            </a:pPr>
            <a:endParaRPr lang="it-IT" sz="2400" b="1"/>
          </a:p>
          <a:p>
            <a:pPr>
              <a:buClrTx/>
              <a:buFontTx/>
              <a:buNone/>
            </a:pPr>
            <a:endParaRPr lang="it-IT" sz="2000" b="1"/>
          </a:p>
          <a:p>
            <a:pPr>
              <a:buClrTx/>
              <a:buSzPct val="45000"/>
              <a:buFontTx/>
              <a:buNone/>
            </a:pPr>
            <a:endParaRPr lang="it-IT" sz="2000"/>
          </a:p>
          <a:p>
            <a:pPr>
              <a:buClrTx/>
              <a:buSzPct val="45000"/>
              <a:buFontTx/>
              <a:buNone/>
            </a:pPr>
            <a:endParaRPr lang="it-IT" sz="2000"/>
          </a:p>
          <a:p>
            <a:pPr>
              <a:buClrTx/>
              <a:buFontTx/>
              <a:buNone/>
            </a:pPr>
            <a:endParaRPr lang="it-IT"/>
          </a:p>
          <a:p>
            <a:pPr>
              <a:buClrTx/>
              <a:buFontTx/>
              <a:buNone/>
            </a:pPr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1" y="1633132"/>
            <a:ext cx="7837920" cy="440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5597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26880" y="653829"/>
            <a:ext cx="8490240" cy="623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1719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2900" b="1" dirty="0">
                <a:latin typeface="Gautami" charset="0"/>
              </a:rPr>
              <a:t>POSSIBILI SINTOMI OSSERVABILI</a:t>
            </a:r>
          </a:p>
          <a:p>
            <a:pPr>
              <a:buClrTx/>
              <a:buFontTx/>
              <a:buNone/>
            </a:pPr>
            <a:endParaRPr lang="it-IT" sz="2400" b="1" dirty="0"/>
          </a:p>
          <a:p>
            <a:pPr>
              <a:lnSpc>
                <a:spcPct val="118000"/>
              </a:lnSpc>
              <a:buClrTx/>
              <a:buFontTx/>
              <a:buNone/>
            </a:pPr>
            <a:r>
              <a:rPr lang="it-IT" sz="2400" b="1" dirty="0">
                <a:latin typeface="Arial-BoldMT" charset="0"/>
                <a:ea typeface="Arial-BoldMT" charset="0"/>
                <a:cs typeface="Arial-BoldMT" charset="0"/>
              </a:rPr>
              <a:t>IN età prescolare (3-6 anni)</a:t>
            </a:r>
          </a:p>
          <a:p>
            <a:pPr>
              <a:buClrTx/>
              <a:buFontTx/>
              <a:buNone/>
            </a:pPr>
            <a:r>
              <a:rPr lang="it-IT" sz="2300" dirty="0">
                <a:latin typeface="ArialMT" pitchFamily="32" charset="0"/>
                <a:ea typeface="ArialMT" pitchFamily="32" charset="0"/>
                <a:cs typeface="ArialMT" pitchFamily="32" charset="0"/>
              </a:rPr>
              <a:t>- Massima iperattività</a:t>
            </a:r>
          </a:p>
          <a:p>
            <a:pPr>
              <a:buClrTx/>
              <a:buFontTx/>
              <a:buNone/>
            </a:pPr>
            <a:r>
              <a:rPr lang="it-IT" sz="2300" dirty="0">
                <a:latin typeface="ArialMT" pitchFamily="32" charset="0"/>
                <a:ea typeface="ArialMT" pitchFamily="32" charset="0"/>
                <a:cs typeface="ArialMT" pitchFamily="32" charset="0"/>
              </a:rPr>
              <a:t>- Crisi di rabbia</a:t>
            </a:r>
          </a:p>
          <a:p>
            <a:pPr>
              <a:buClrTx/>
              <a:buFontTx/>
              <a:buNone/>
            </a:pPr>
            <a:r>
              <a:rPr lang="it-IT" sz="2300" dirty="0">
                <a:latin typeface="ArialMT" pitchFamily="32" charset="0"/>
                <a:ea typeface="ArialMT" pitchFamily="32" charset="0"/>
                <a:cs typeface="ArialMT" pitchFamily="32" charset="0"/>
              </a:rPr>
              <a:t>- Gioco ridotto, semplificato, motorio</a:t>
            </a:r>
          </a:p>
          <a:p>
            <a:pPr>
              <a:buClrTx/>
              <a:buFontTx/>
              <a:buNone/>
            </a:pPr>
            <a:r>
              <a:rPr lang="it-IT" sz="2300" dirty="0">
                <a:latin typeface="ArialMT" pitchFamily="32" charset="0"/>
                <a:ea typeface="ArialMT" pitchFamily="32" charset="0"/>
                <a:cs typeface="ArialMT" pitchFamily="32" charset="0"/>
              </a:rPr>
              <a:t>- Litigiosità, comportamento provocatorio</a:t>
            </a:r>
          </a:p>
          <a:p>
            <a:pPr>
              <a:buClrTx/>
              <a:buFontTx/>
              <a:buNone/>
            </a:pPr>
            <a:r>
              <a:rPr lang="it-IT" sz="2300" dirty="0">
                <a:latin typeface="ArialMT" pitchFamily="32" charset="0"/>
                <a:ea typeface="ArialMT" pitchFamily="32" charset="0"/>
                <a:cs typeface="ArialMT" pitchFamily="32" charset="0"/>
              </a:rPr>
              <a:t>- Assenza di paura, incidenti</a:t>
            </a:r>
          </a:p>
          <a:p>
            <a:pPr>
              <a:buClrTx/>
              <a:buFontTx/>
              <a:buNone/>
            </a:pPr>
            <a:r>
              <a:rPr lang="it-IT" sz="2300" dirty="0">
                <a:latin typeface="ArialMT" pitchFamily="32" charset="0"/>
                <a:ea typeface="ArialMT" pitchFamily="32" charset="0"/>
                <a:cs typeface="ArialMT" pitchFamily="32" charset="0"/>
              </a:rPr>
              <a:t>- Comportamenti aggressivi</a:t>
            </a:r>
          </a:p>
          <a:p>
            <a:pPr>
              <a:buClrTx/>
              <a:buFontTx/>
              <a:buNone/>
            </a:pPr>
            <a:r>
              <a:rPr lang="it-IT" sz="2300" dirty="0">
                <a:latin typeface="ArialMT" pitchFamily="32" charset="0"/>
                <a:ea typeface="ArialMT" pitchFamily="32" charset="0"/>
                <a:cs typeface="ArialMT" pitchFamily="32" charset="0"/>
              </a:rPr>
              <a:t>- Disturbo del sonno</a:t>
            </a:r>
          </a:p>
          <a:p>
            <a:pPr>
              <a:lnSpc>
                <a:spcPct val="118000"/>
              </a:lnSpc>
              <a:buClrTx/>
              <a:buFontTx/>
              <a:buNone/>
            </a:pPr>
            <a:r>
              <a:rPr lang="it-IT" sz="2300" b="1" dirty="0">
                <a:latin typeface="Arial-BoldMT" charset="0"/>
                <a:ea typeface="Arial-BoldMT" charset="0"/>
                <a:cs typeface="Arial-BoldMT" charset="0"/>
              </a:rPr>
              <a:t>Molti di questi bambini </a:t>
            </a:r>
            <a:r>
              <a:rPr lang="it-IT" sz="2300" b="1" dirty="0">
                <a:solidFill>
                  <a:srgbClr val="BD0202"/>
                </a:solidFill>
                <a:latin typeface="Arial-BoldMT" charset="0"/>
                <a:ea typeface="Arial-BoldMT" charset="0"/>
                <a:cs typeface="Arial-BoldMT" charset="0"/>
              </a:rPr>
              <a:t>non</a:t>
            </a:r>
          </a:p>
          <a:p>
            <a:pPr>
              <a:lnSpc>
                <a:spcPct val="118000"/>
              </a:lnSpc>
              <a:buClrTx/>
              <a:buFontTx/>
              <a:buNone/>
            </a:pPr>
            <a:r>
              <a:rPr lang="it-IT" sz="2300" b="1" dirty="0">
                <a:latin typeface="Arial-BoldMT" charset="0"/>
                <a:ea typeface="Arial-BoldMT" charset="0"/>
                <a:cs typeface="Arial-BoldMT" charset="0"/>
              </a:rPr>
              <a:t>svilupperanno un ADHD!</a:t>
            </a:r>
          </a:p>
          <a:p>
            <a:pPr>
              <a:buClrTx/>
              <a:buFontTx/>
              <a:buNone/>
            </a:pPr>
            <a:endParaRPr lang="it-IT" sz="2400" b="1" dirty="0"/>
          </a:p>
          <a:p>
            <a:pPr>
              <a:buClrTx/>
              <a:buFontTx/>
              <a:buNone/>
            </a:pPr>
            <a:endParaRPr lang="it-IT" sz="2400" b="1" dirty="0"/>
          </a:p>
          <a:p>
            <a:pPr>
              <a:buClrTx/>
              <a:buFontTx/>
              <a:buNone/>
            </a:pPr>
            <a:endParaRPr lang="it-IT" sz="2000" b="1" dirty="0"/>
          </a:p>
          <a:p>
            <a:pPr>
              <a:buClrTx/>
              <a:buSzPct val="45000"/>
              <a:buFontTx/>
              <a:buNone/>
            </a:pPr>
            <a:endParaRPr lang="it-IT" sz="2000" dirty="0"/>
          </a:p>
          <a:p>
            <a:pPr>
              <a:buClrTx/>
              <a:buSzPct val="45000"/>
              <a:buFontTx/>
              <a:buNone/>
            </a:pPr>
            <a:endParaRPr lang="it-IT" sz="2000" dirty="0"/>
          </a:p>
          <a:p>
            <a:pPr>
              <a:buClrTx/>
              <a:buFontTx/>
              <a:buNone/>
            </a:pPr>
            <a:endParaRPr lang="it-IT" dirty="0"/>
          </a:p>
          <a:p>
            <a:pPr>
              <a:buClrTx/>
              <a:buFontTx/>
              <a:buNone/>
            </a:pP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60" y="1117558"/>
            <a:ext cx="3265920" cy="525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8909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latin typeface="Garamond"/>
                <a:cs typeface="Garamond"/>
              </a:rPr>
              <a:t>Cos’è?</a:t>
            </a:r>
            <a:endParaRPr lang="it-IT" sz="3600" b="1" dirty="0">
              <a:latin typeface="Garamond"/>
              <a:cs typeface="Garamond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395" y="1600200"/>
            <a:ext cx="900233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latin typeface="Garamond"/>
                <a:cs typeface="Garamond"/>
              </a:rPr>
              <a:t>ADHD (</a:t>
            </a:r>
            <a:r>
              <a:rPr lang="it-IT" b="1" dirty="0" err="1" smtClean="0">
                <a:latin typeface="Garamond"/>
                <a:cs typeface="Garamond"/>
              </a:rPr>
              <a:t>Attention</a:t>
            </a:r>
            <a:r>
              <a:rPr lang="it-IT" b="1" dirty="0" smtClean="0">
                <a:latin typeface="Garamond"/>
                <a:cs typeface="Garamond"/>
              </a:rPr>
              <a:t> Deficit </a:t>
            </a:r>
            <a:r>
              <a:rPr lang="it-IT" b="1" dirty="0" err="1" smtClean="0">
                <a:latin typeface="Garamond"/>
                <a:cs typeface="Garamond"/>
              </a:rPr>
              <a:t>Hyperactivity</a:t>
            </a:r>
            <a:r>
              <a:rPr lang="it-IT" b="1" dirty="0" smtClean="0">
                <a:latin typeface="Garamond"/>
                <a:cs typeface="Garamond"/>
              </a:rPr>
              <a:t> </a:t>
            </a:r>
            <a:r>
              <a:rPr lang="it-IT" b="1" dirty="0" err="1" smtClean="0">
                <a:latin typeface="Garamond"/>
                <a:cs typeface="Garamond"/>
              </a:rPr>
              <a:t>Disorder</a:t>
            </a:r>
            <a:r>
              <a:rPr lang="it-IT" b="1" dirty="0" smtClean="0">
                <a:latin typeface="Garamond"/>
                <a:cs typeface="Garamond"/>
              </a:rPr>
              <a:t>) </a:t>
            </a:r>
          </a:p>
          <a:p>
            <a:pPr marL="0" indent="0" algn="ctr">
              <a:buNone/>
            </a:pPr>
            <a:r>
              <a:rPr lang="it-IT" b="1" dirty="0" smtClean="0">
                <a:latin typeface="Garamond"/>
                <a:cs typeface="Garamond"/>
              </a:rPr>
              <a:t>Disturbo da Deficit di Attenzione/Iperattività</a:t>
            </a:r>
          </a:p>
          <a:p>
            <a:pPr marL="0" indent="0" algn="ctr">
              <a:buNone/>
            </a:pPr>
            <a:r>
              <a:rPr lang="it-IT" dirty="0" smtClean="0">
                <a:latin typeface="Garamond"/>
                <a:cs typeface="Garamond"/>
              </a:rPr>
              <a:t>è</a:t>
            </a:r>
          </a:p>
          <a:p>
            <a:pPr marL="0" indent="0" algn="ctr">
              <a:buNone/>
            </a:pPr>
            <a:r>
              <a:rPr lang="it-IT" dirty="0" smtClean="0">
                <a:latin typeface="Garamond"/>
                <a:cs typeface="Garamond"/>
              </a:rPr>
              <a:t>un disordine dello sviluppo neuropsichico del bambino e dell’adolescente, caratterizzato da inattenzione e impulsività/iperattività.</a:t>
            </a:r>
          </a:p>
        </p:txBody>
      </p:sp>
    </p:spTree>
    <p:extLst>
      <p:ext uri="{BB962C8B-B14F-4D97-AF65-F5344CB8AC3E}">
        <p14:creationId xmlns:p14="http://schemas.microsoft.com/office/powerpoint/2010/main" val="76663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89600" y="227544"/>
            <a:ext cx="8163360" cy="614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18000"/>
              </a:lnSpc>
              <a:buClrTx/>
              <a:buFontTx/>
              <a:buNone/>
            </a:pPr>
            <a:r>
              <a:rPr lang="it-IT" sz="4000" b="1">
                <a:latin typeface="Arial-BoldMT" charset="0"/>
                <a:ea typeface="Arial-BoldMT" charset="0"/>
                <a:cs typeface="Arial-BoldMT" charset="0"/>
              </a:rPr>
              <a:t>6-12 anni</a:t>
            </a:r>
          </a:p>
          <a:p>
            <a:pPr>
              <a:buClrTx/>
              <a:buFontTx/>
              <a:buNone/>
            </a:pPr>
            <a:r>
              <a:rPr lang="it-IT" sz="2500">
                <a:latin typeface="ArialMT" pitchFamily="32" charset="0"/>
                <a:ea typeface="ArialMT" pitchFamily="32" charset="0"/>
                <a:cs typeface="ArialMT" pitchFamily="32" charset="0"/>
              </a:rPr>
              <a:t>Generalmente prima diagnosi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it-IT" sz="2500">
                <a:latin typeface="ArialMT" pitchFamily="32" charset="0"/>
                <a:ea typeface="ArialMT" pitchFamily="32" charset="0"/>
                <a:cs typeface="ArialMT" pitchFamily="32" charset="0"/>
              </a:rPr>
              <a:t> Apparente accentuazione di irrequietezza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it-IT" sz="2500">
                <a:latin typeface="ArialMT" pitchFamily="32" charset="0"/>
                <a:ea typeface="ArialMT" pitchFamily="32" charset="0"/>
                <a:cs typeface="ArialMT" pitchFamily="32" charset="0"/>
              </a:rPr>
              <a:t> Maggiore evidenza della disattenzione e</a:t>
            </a:r>
          </a:p>
          <a:p>
            <a:pPr>
              <a:buClrTx/>
              <a:buFontTx/>
              <a:buNone/>
            </a:pPr>
            <a:r>
              <a:rPr lang="it-IT" sz="2500">
                <a:latin typeface="ArialMT" pitchFamily="32" charset="0"/>
                <a:ea typeface="ArialMT" pitchFamily="32" charset="0"/>
                <a:cs typeface="ArialMT" pitchFamily="32" charset="0"/>
              </a:rPr>
              <a:t>  impulsività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it-IT" sz="2500">
                <a:latin typeface="ArialMT" pitchFamily="32" charset="0"/>
                <a:ea typeface="ArialMT" pitchFamily="32" charset="0"/>
                <a:cs typeface="ArialMT" pitchFamily="32" charset="0"/>
              </a:rPr>
              <a:t> Difficoltà scolastiche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it-IT" sz="2500">
                <a:latin typeface="ArialMT" pitchFamily="32" charset="0"/>
                <a:ea typeface="ArialMT" pitchFamily="32" charset="0"/>
                <a:cs typeface="ArialMT" pitchFamily="32" charset="0"/>
              </a:rPr>
              <a:t> Evitamento di compiti cognitivi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it-IT" sz="2500">
                <a:latin typeface="ArialMT" pitchFamily="32" charset="0"/>
                <a:ea typeface="ArialMT" pitchFamily="32" charset="0"/>
                <a:cs typeface="ArialMT" pitchFamily="32" charset="0"/>
              </a:rPr>
              <a:t> Rifiuto da parte dei compagni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it-IT" sz="2500">
                <a:latin typeface="ArialMT" pitchFamily="32" charset="0"/>
                <a:ea typeface="ArialMT" pitchFamily="32" charset="0"/>
                <a:cs typeface="ArialMT" pitchFamily="32" charset="0"/>
              </a:rPr>
              <a:t> Bassa autostima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it-IT" sz="2500">
                <a:latin typeface="ArialMT" pitchFamily="32" charset="0"/>
                <a:ea typeface="ArialMT" pitchFamily="32" charset="0"/>
                <a:cs typeface="ArialMT" pitchFamily="32" charset="0"/>
              </a:rPr>
              <a:t> Intolleranza alla frustrazione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it-IT" sz="2500">
                <a:latin typeface="ArialMT" pitchFamily="32" charset="0"/>
                <a:ea typeface="ArialMT" pitchFamily="32" charset="0"/>
                <a:cs typeface="ArialMT" pitchFamily="32" charset="0"/>
              </a:rPr>
              <a:t> Labilità d'umore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it-IT" sz="2500">
                <a:latin typeface="ArialMT" pitchFamily="32" charset="0"/>
                <a:ea typeface="ArialMT" pitchFamily="32" charset="0"/>
                <a:cs typeface="ArialMT" pitchFamily="32" charset="0"/>
              </a:rPr>
              <a:t> Caparbietà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it-IT" sz="2500">
                <a:latin typeface="ArialMT" pitchFamily="32" charset="0"/>
                <a:ea typeface="ArialMT" pitchFamily="32" charset="0"/>
                <a:cs typeface="ArialMT" pitchFamily="32" charset="0"/>
              </a:rPr>
              <a:t> Alterazione della regolamentazione emotiva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it-IT" sz="2500">
                <a:latin typeface="ArialMT" pitchFamily="32" charset="0"/>
                <a:ea typeface="ArialMT" pitchFamily="32" charset="0"/>
                <a:cs typeface="ArialMT" pitchFamily="32" charset="0"/>
              </a:rPr>
              <a:t> Demoralizzazione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20" y="2122783"/>
            <a:ext cx="3755520" cy="277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6044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992161" y="653829"/>
            <a:ext cx="7189920" cy="473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18000"/>
              </a:lnSpc>
              <a:buClrTx/>
              <a:buFontTx/>
              <a:buNone/>
            </a:pPr>
            <a:r>
              <a:rPr lang="it-IT" sz="4000" b="1">
                <a:latin typeface="Arial-BoldMT" charset="0"/>
                <a:ea typeface="Arial-BoldMT" charset="0"/>
                <a:cs typeface="Arial-BoldMT" charset="0"/>
              </a:rPr>
              <a:t>13-17 anni</a:t>
            </a:r>
          </a:p>
          <a:p>
            <a:pPr>
              <a:buClrTx/>
              <a:buFontTx/>
              <a:buNone/>
            </a:pPr>
            <a:r>
              <a:rPr lang="it-IT" sz="2500">
                <a:latin typeface="Gautami" charset="0"/>
                <a:ea typeface="ArialMT" pitchFamily="32" charset="0"/>
                <a:cs typeface="ArialMT" pitchFamily="32" charset="0"/>
              </a:rPr>
              <a:t>- </a:t>
            </a:r>
            <a:r>
              <a:rPr lang="it-IT" sz="3300">
                <a:latin typeface="Gautami" charset="0"/>
                <a:ea typeface="ArialMT" pitchFamily="32" charset="0"/>
                <a:cs typeface="ArialMT" pitchFamily="32" charset="0"/>
              </a:rPr>
              <a:t>35%: </a:t>
            </a:r>
            <a:r>
              <a:rPr lang="it-IT" sz="2500">
                <a:latin typeface="Gautami" charset="0"/>
                <a:ea typeface="ArialMT" pitchFamily="32" charset="0"/>
                <a:cs typeface="ArialMT" pitchFamily="32" charset="0"/>
              </a:rPr>
              <a:t>sintomi sottosoglia, spesso                     prestazioni scolastiche inferiori</a:t>
            </a:r>
          </a:p>
          <a:p>
            <a:pPr>
              <a:buClrTx/>
              <a:buFontTx/>
              <a:buNone/>
            </a:pPr>
            <a:r>
              <a:rPr lang="it-IT" sz="2500">
                <a:latin typeface="Gautami" charset="0"/>
                <a:ea typeface="ArialMT" pitchFamily="32" charset="0"/>
                <a:cs typeface="ArialMT" pitchFamily="32" charset="0"/>
              </a:rPr>
              <a:t>- </a:t>
            </a:r>
            <a:r>
              <a:rPr lang="it-IT" sz="3300">
                <a:latin typeface="Gautami" charset="0"/>
                <a:ea typeface="ArialMT" pitchFamily="32" charset="0"/>
                <a:cs typeface="ArialMT" pitchFamily="32" charset="0"/>
              </a:rPr>
              <a:t>50%:</a:t>
            </a:r>
            <a:r>
              <a:rPr lang="it-IT" sz="2500">
                <a:latin typeface="Gautami" charset="0"/>
                <a:ea typeface="ArialMT" pitchFamily="32" charset="0"/>
                <a:cs typeface="ArialMT" pitchFamily="32" charset="0"/>
              </a:rPr>
              <a:t> attenuazione di iperattività, disturbo       attentivo, (difficoltà scolastiche,                      pianificazione ed organizzazione)                  instabilità in scelte scolastiche o                    relazionali, condotte pericolose e ricerca di    sensazioni forti, problemi emotivi</a:t>
            </a:r>
          </a:p>
          <a:p>
            <a:pPr>
              <a:buClrTx/>
              <a:buFontTx/>
              <a:buNone/>
            </a:pPr>
            <a:r>
              <a:rPr lang="it-IT" sz="2500">
                <a:latin typeface="Gautami" charset="0"/>
                <a:ea typeface="ArialMT" pitchFamily="32" charset="0"/>
                <a:cs typeface="ArialMT" pitchFamily="32" charset="0"/>
              </a:rPr>
              <a:t>- </a:t>
            </a:r>
            <a:r>
              <a:rPr lang="it-IT" sz="3300">
                <a:latin typeface="Gautami" charset="0"/>
                <a:ea typeface="ArialMT" pitchFamily="32" charset="0"/>
                <a:cs typeface="ArialMT" pitchFamily="32" charset="0"/>
              </a:rPr>
              <a:t>15%:</a:t>
            </a:r>
            <a:r>
              <a:rPr lang="it-IT" sz="2500">
                <a:latin typeface="Gautami" charset="0"/>
                <a:ea typeface="ArialMT" pitchFamily="32" charset="0"/>
                <a:cs typeface="ArialMT" pitchFamily="32" charset="0"/>
              </a:rPr>
              <a:t> permanenza della sindrome,                    impulsività, disadattamento sociale,               difficoltà familiari.</a:t>
            </a:r>
          </a:p>
          <a:p>
            <a:pPr>
              <a:buClrTx/>
              <a:buFontTx/>
              <a:buNone/>
            </a:pPr>
            <a:endParaRPr lang="it-IT" sz="2500">
              <a:latin typeface="Gautami" charset="0"/>
              <a:ea typeface="ArialMT" pitchFamily="32" charset="0"/>
              <a:cs typeface="ArialMT" pitchFamily="32" charset="0"/>
            </a:endParaRPr>
          </a:p>
          <a:p>
            <a:pPr>
              <a:buClrTx/>
              <a:buFontTx/>
              <a:buNone/>
            </a:pPr>
            <a:endParaRPr lang="it-IT" sz="1900">
              <a:latin typeface="ArialMT" pitchFamily="32" charset="0"/>
              <a:ea typeface="ArialMT" pitchFamily="32" charset="0"/>
              <a:cs typeface="ArialMT" pitchFamily="32" charset="0"/>
            </a:endParaRPr>
          </a:p>
          <a:p>
            <a:pPr>
              <a:buClrTx/>
              <a:buFontTx/>
              <a:buNone/>
            </a:pPr>
            <a:endParaRPr lang="it-IT" sz="1900">
              <a:latin typeface="ArialMT" pitchFamily="32" charset="0"/>
              <a:ea typeface="ArialMT" pitchFamily="32" charset="0"/>
              <a:cs typeface="ArialMT" pitchFamily="32" charset="0"/>
            </a:endParaRPr>
          </a:p>
          <a:p>
            <a:pPr>
              <a:buClrTx/>
              <a:buFontTx/>
              <a:buNone/>
            </a:pPr>
            <a:r>
              <a:rPr lang="it-IT" sz="1900">
                <a:latin typeface="ArialMT" pitchFamily="32" charset="0"/>
                <a:ea typeface="ArialMT" pitchFamily="32" charset="0"/>
                <a:cs typeface="ArialMT" pitchFamily="32" charset="0"/>
              </a:rPr>
              <a:t>   (fonte: Istituto Superiore della Sanità)</a:t>
            </a:r>
          </a:p>
        </p:txBody>
      </p:sp>
    </p:spTree>
    <p:extLst>
      <p:ext uri="{BB962C8B-B14F-4D97-AF65-F5344CB8AC3E}">
        <p14:creationId xmlns:p14="http://schemas.microsoft.com/office/powerpoint/2010/main" val="38109953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344160" y="489651"/>
            <a:ext cx="8472960" cy="522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endParaRPr lang="it-IT"/>
          </a:p>
          <a:p>
            <a:pPr>
              <a:lnSpc>
                <a:spcPct val="95000"/>
              </a:lnSpc>
              <a:buClrTx/>
              <a:buFontTx/>
              <a:buNone/>
            </a:pPr>
            <a:r>
              <a:rPr lang="it-IT" sz="3300" b="1">
                <a:latin typeface="Gautami" charset="0"/>
              </a:rPr>
              <a:t>ERRATE ATTRIBUZIONI A SCUOLA</a:t>
            </a:r>
          </a:p>
          <a:p>
            <a:pPr>
              <a:lnSpc>
                <a:spcPct val="95000"/>
              </a:lnSpc>
              <a:buClrTx/>
              <a:buFontTx/>
              <a:buNone/>
            </a:pPr>
            <a:endParaRPr lang="it-IT" sz="2200" b="1">
              <a:latin typeface="Gautami" charset="0"/>
            </a:endParaRPr>
          </a:p>
          <a:p>
            <a:pPr>
              <a:lnSpc>
                <a:spcPct val="92000"/>
              </a:lnSpc>
              <a:spcAft>
                <a:spcPts val="1214"/>
              </a:spcAft>
            </a:pPr>
            <a:r>
              <a:rPr lang="it-IT" sz="2900">
                <a:latin typeface="Gautami" charset="0"/>
                <a:ea typeface="Wingdings 2;Wingdings" pitchFamily="32" charset="0"/>
                <a:cs typeface="Wingdings 2;Wingdings" pitchFamily="32" charset="0"/>
              </a:rPr>
              <a:t></a:t>
            </a:r>
            <a:r>
              <a:rPr lang="it-IT" sz="2900">
                <a:latin typeface="Gautami" charset="0"/>
              </a:rPr>
              <a:t>Decidono deliberatamente di non voler            lavorare </a:t>
            </a:r>
          </a:p>
          <a:p>
            <a:pPr>
              <a:lnSpc>
                <a:spcPct val="92000"/>
              </a:lnSpc>
              <a:spcAft>
                <a:spcPts val="1214"/>
              </a:spcAft>
            </a:pPr>
            <a:r>
              <a:rPr lang="it-IT" sz="2900">
                <a:latin typeface="Gautami" charset="0"/>
                <a:ea typeface="Wingdings 2;Wingdings" pitchFamily="32" charset="0"/>
                <a:cs typeface="Wingdings 2;Wingdings" pitchFamily="32" charset="0"/>
              </a:rPr>
              <a:t></a:t>
            </a:r>
            <a:r>
              <a:rPr lang="it-IT" sz="2900">
                <a:latin typeface="Gautami" charset="0"/>
              </a:rPr>
              <a:t>Fanno solo ciò che piace a loro </a:t>
            </a:r>
          </a:p>
          <a:p>
            <a:pPr>
              <a:lnSpc>
                <a:spcPct val="92000"/>
              </a:lnSpc>
              <a:spcAft>
                <a:spcPts val="1214"/>
              </a:spcAft>
            </a:pPr>
            <a:r>
              <a:rPr lang="it-IT" sz="2900">
                <a:latin typeface="Gautami" charset="0"/>
                <a:ea typeface="Wingdings 2;Wingdings" pitchFamily="32" charset="0"/>
                <a:cs typeface="Wingdings 2;Wingdings" pitchFamily="32" charset="0"/>
              </a:rPr>
              <a:t></a:t>
            </a:r>
            <a:r>
              <a:rPr lang="it-IT" sz="2900">
                <a:latin typeface="Gautami" charset="0"/>
              </a:rPr>
              <a:t>Sono così perché i genitori non li seguono       abbastanza </a:t>
            </a:r>
          </a:p>
          <a:p>
            <a:pPr>
              <a:lnSpc>
                <a:spcPct val="92000"/>
              </a:lnSpc>
              <a:spcAft>
                <a:spcPts val="1214"/>
              </a:spcAft>
            </a:pPr>
            <a:r>
              <a:rPr lang="it-IT" sz="2900">
                <a:latin typeface="Gautami" charset="0"/>
                <a:ea typeface="Wingdings 2;Wingdings" pitchFamily="32" charset="0"/>
                <a:cs typeface="Wingdings 2;Wingdings" pitchFamily="32" charset="0"/>
              </a:rPr>
              <a:t></a:t>
            </a:r>
            <a:r>
              <a:rPr lang="it-IT" sz="2900">
                <a:latin typeface="Gautami" charset="0"/>
              </a:rPr>
              <a:t>Per farli calmare bisogna punirli </a:t>
            </a:r>
          </a:p>
          <a:p>
            <a:pPr>
              <a:lnSpc>
                <a:spcPct val="92000"/>
              </a:lnSpc>
              <a:spcAft>
                <a:spcPts val="1214"/>
              </a:spcAft>
            </a:pPr>
            <a:r>
              <a:rPr lang="it-IT" sz="2900">
                <a:latin typeface="Gautami" charset="0"/>
                <a:ea typeface="Wingdings 2;Wingdings" pitchFamily="32" charset="0"/>
                <a:cs typeface="Wingdings 2;Wingdings" pitchFamily="32" charset="0"/>
              </a:rPr>
              <a:t></a:t>
            </a:r>
            <a:r>
              <a:rPr lang="it-IT" sz="2900">
                <a:latin typeface="Gautami" charset="0"/>
              </a:rPr>
              <a:t>Sono cattivi perché non rispettano le regole e  i compagni </a:t>
            </a:r>
          </a:p>
          <a:p>
            <a:pPr>
              <a:lnSpc>
                <a:spcPct val="92000"/>
              </a:lnSpc>
              <a:spcAft>
                <a:spcPts val="1214"/>
              </a:spcAft>
            </a:pPr>
            <a:r>
              <a:rPr lang="it-IT" sz="2900">
                <a:latin typeface="Gautami" charset="0"/>
                <a:ea typeface="Wingdings 2;Wingdings" pitchFamily="32" charset="0"/>
                <a:cs typeface="Wingdings 2;Wingdings" pitchFamily="32" charset="0"/>
              </a:rPr>
              <a:t></a:t>
            </a:r>
            <a:r>
              <a:rPr lang="it-IT" sz="2900">
                <a:latin typeface="Gautami" charset="0"/>
              </a:rPr>
              <a:t>Si comportano così solo per attirare                 l’attenzione </a:t>
            </a:r>
          </a:p>
        </p:txBody>
      </p:sp>
    </p:spTree>
    <p:extLst>
      <p:ext uri="{BB962C8B-B14F-4D97-AF65-F5344CB8AC3E}">
        <p14:creationId xmlns:p14="http://schemas.microsoft.com/office/powerpoint/2010/main" val="6935263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2" dur="500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7" dur="500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32" dur="500"/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49121" y="162738"/>
            <a:ext cx="8568000" cy="795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1719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214"/>
              </a:spcAft>
              <a:buSzPct val="45000"/>
            </a:pPr>
            <a:r>
              <a:rPr lang="it-IT" sz="2500" b="1" dirty="0">
                <a:latin typeface="Gautami" charset="0"/>
              </a:rPr>
              <a:t>Punti salienti della storia di Andrea</a:t>
            </a:r>
            <a:r>
              <a:rPr lang="it-IT" sz="2400" dirty="0">
                <a:latin typeface="Gautami" charset="0"/>
              </a:rPr>
              <a:t> </a:t>
            </a:r>
          </a:p>
          <a:p>
            <a:pPr>
              <a:spcAft>
                <a:spcPts val="1214"/>
              </a:spcAft>
              <a:buSzPct val="45000"/>
              <a:buFont typeface="Wingdings" charset="2"/>
              <a:buChar char=""/>
            </a:pPr>
            <a:r>
              <a:rPr lang="it-IT" dirty="0">
                <a:latin typeface="Gautami" charset="0"/>
              </a:rPr>
              <a:t>Genitori non si sono mai sposati e non hanno mai vissuto </a:t>
            </a:r>
            <a:r>
              <a:rPr lang="it-IT" dirty="0" smtClean="0">
                <a:latin typeface="Gautami" charset="0"/>
              </a:rPr>
              <a:t>insieme (</a:t>
            </a:r>
            <a:r>
              <a:rPr lang="it-IT" dirty="0">
                <a:latin typeface="Gautami" charset="0"/>
              </a:rPr>
              <a:t>sembra  essere una gravidanza non desiderata)</a:t>
            </a:r>
          </a:p>
          <a:p>
            <a:pPr>
              <a:spcAft>
                <a:spcPts val="1214"/>
              </a:spcAft>
              <a:buSzPct val="45000"/>
              <a:buFont typeface="Wingdings" charset="2"/>
              <a:buChar char=""/>
            </a:pPr>
            <a:r>
              <a:rPr lang="it-IT" dirty="0">
                <a:latin typeface="Gautami" charset="0"/>
              </a:rPr>
              <a:t>Andrea ha sempre vissuto con la mamma fuori Roma (</a:t>
            </a:r>
            <a:r>
              <a:rPr lang="it-IT" dirty="0" smtClean="0">
                <a:latin typeface="Gautami" charset="0"/>
              </a:rPr>
              <a:t>attaccamento morboso </a:t>
            </a:r>
            <a:r>
              <a:rPr lang="it-IT" dirty="0">
                <a:latin typeface="Gautami" charset="0"/>
              </a:rPr>
              <a:t>nei suoi confronti)</a:t>
            </a:r>
          </a:p>
          <a:p>
            <a:pPr>
              <a:spcAft>
                <a:spcPts val="1214"/>
              </a:spcAft>
              <a:buSzPct val="45000"/>
              <a:buFont typeface="Wingdings" charset="2"/>
              <a:buChar char=""/>
            </a:pPr>
            <a:r>
              <a:rPr lang="it-IT" dirty="0">
                <a:latin typeface="Gautami" charset="0"/>
              </a:rPr>
              <a:t>Andrea all'età di  9anni si trasferisce dal padre e nello stesso </a:t>
            </a:r>
            <a:r>
              <a:rPr lang="it-IT" dirty="0" smtClean="0">
                <a:latin typeface="Gautami" charset="0"/>
              </a:rPr>
              <a:t>periodo Andrea </a:t>
            </a:r>
            <a:r>
              <a:rPr lang="it-IT" dirty="0">
                <a:latin typeface="Gautami" charset="0"/>
              </a:rPr>
              <a:t>avrà due sorelline da entrambi i genitori ormai sposati con </a:t>
            </a:r>
            <a:r>
              <a:rPr lang="it-IT" dirty="0" smtClean="0">
                <a:latin typeface="Gautami" charset="0"/>
              </a:rPr>
              <a:t>nuovi partner</a:t>
            </a:r>
            <a:endParaRPr lang="it-IT" dirty="0">
              <a:latin typeface="Gautami" charset="0"/>
            </a:endParaRPr>
          </a:p>
          <a:p>
            <a:pPr>
              <a:spcAft>
                <a:spcPts val="1214"/>
              </a:spcAft>
              <a:buSzPct val="45000"/>
              <a:buFont typeface="Wingdings" charset="2"/>
              <a:buChar char=""/>
            </a:pPr>
            <a:r>
              <a:rPr lang="it-IT" dirty="0">
                <a:latin typeface="Gautami" charset="0"/>
              </a:rPr>
              <a:t>Ci sono conflitti tra i genitori; la madre sembra aver sofferto </a:t>
            </a:r>
            <a:r>
              <a:rPr lang="it-IT" dirty="0" smtClean="0">
                <a:latin typeface="Gautami" charset="0"/>
              </a:rPr>
              <a:t>di depressione </a:t>
            </a:r>
            <a:r>
              <a:rPr lang="it-IT" dirty="0">
                <a:latin typeface="Gautami" charset="0"/>
              </a:rPr>
              <a:t>per un periodo, il padre per molti anni è stato assente</a:t>
            </a:r>
          </a:p>
          <a:p>
            <a:pPr>
              <a:spcAft>
                <a:spcPts val="1214"/>
              </a:spcAft>
              <a:buSzPct val="45000"/>
              <a:buFont typeface="Wingdings" charset="2"/>
              <a:buChar char=""/>
            </a:pPr>
            <a:r>
              <a:rPr lang="it-IT" dirty="0">
                <a:latin typeface="Gautami" charset="0"/>
              </a:rPr>
              <a:t>La madre poco presente nella vita scolastica sembra minimizzare </a:t>
            </a:r>
            <a:r>
              <a:rPr lang="it-IT" dirty="0" smtClean="0">
                <a:latin typeface="Gautami" charset="0"/>
              </a:rPr>
              <a:t>il disturbo </a:t>
            </a:r>
            <a:r>
              <a:rPr lang="it-IT" dirty="0">
                <a:latin typeface="Gautami" charset="0"/>
              </a:rPr>
              <a:t>del figlio</a:t>
            </a:r>
          </a:p>
          <a:p>
            <a:pPr>
              <a:spcAft>
                <a:spcPts val="1214"/>
              </a:spcAft>
              <a:buSzPct val="45000"/>
              <a:buFont typeface="Wingdings" charset="2"/>
              <a:buChar char=""/>
            </a:pPr>
            <a:r>
              <a:rPr lang="it-IT" dirty="0">
                <a:latin typeface="Gautami" charset="0"/>
              </a:rPr>
              <a:t>Andrea avverte il padre come autoritario e teme la sua </a:t>
            </a:r>
            <a:r>
              <a:rPr lang="it-IT" dirty="0" smtClean="0">
                <a:latin typeface="Gautami" charset="0"/>
              </a:rPr>
              <a:t>figura(quando aveva atteggiamenti </a:t>
            </a:r>
            <a:r>
              <a:rPr lang="it-IT" dirty="0">
                <a:latin typeface="Gautami" charset="0"/>
              </a:rPr>
              <a:t>impulsivi a scuola le maestre minacciavano </a:t>
            </a:r>
            <a:r>
              <a:rPr lang="it-IT" dirty="0" smtClean="0">
                <a:latin typeface="Gautami" charset="0"/>
              </a:rPr>
              <a:t>di avvertire </a:t>
            </a:r>
            <a:r>
              <a:rPr lang="it-IT" dirty="0">
                <a:latin typeface="Gautami" charset="0"/>
              </a:rPr>
              <a:t>il padre e lui implorava di non farlo)</a:t>
            </a:r>
          </a:p>
          <a:p>
            <a:pPr>
              <a:spcAft>
                <a:spcPts val="1214"/>
              </a:spcAft>
              <a:buSzPct val="45000"/>
              <a:buFont typeface="Wingdings" charset="2"/>
              <a:buChar char=""/>
            </a:pPr>
            <a:r>
              <a:rPr lang="it-IT" dirty="0">
                <a:latin typeface="Gautami" charset="0"/>
              </a:rPr>
              <a:t>Andrea è un bambino con scarsa autostima, molto fragile, porta vissuti di </a:t>
            </a:r>
            <a:r>
              <a:rPr lang="it-IT" dirty="0" smtClean="0">
                <a:latin typeface="Gautami" charset="0"/>
              </a:rPr>
              <a:t>abbandono </a:t>
            </a:r>
            <a:r>
              <a:rPr lang="it-IT" dirty="0">
                <a:latin typeface="Gautami" charset="0"/>
              </a:rPr>
              <a:t>e per questo motivo per lui è importante essere accettato </a:t>
            </a:r>
            <a:r>
              <a:rPr lang="it-IT" dirty="0" smtClean="0">
                <a:latin typeface="Gautami" charset="0"/>
              </a:rPr>
              <a:t>e desiderato; non </a:t>
            </a:r>
            <a:r>
              <a:rPr lang="it-IT" dirty="0">
                <a:latin typeface="Gautami" charset="0"/>
              </a:rPr>
              <a:t>riesce a controllare le sue emozioni</a:t>
            </a:r>
            <a:r>
              <a:rPr lang="it-IT" dirty="0" smtClean="0">
                <a:latin typeface="Gautami" charset="0"/>
              </a:rPr>
              <a:t>; è </a:t>
            </a:r>
            <a:r>
              <a:rPr lang="it-IT" dirty="0">
                <a:latin typeface="Gautami" charset="0"/>
              </a:rPr>
              <a:t>iperattivo, </a:t>
            </a:r>
            <a:r>
              <a:rPr lang="it-IT" dirty="0" smtClean="0">
                <a:latin typeface="Gautami" charset="0"/>
              </a:rPr>
              <a:t>ha atteggiamenti </a:t>
            </a:r>
            <a:r>
              <a:rPr lang="it-IT" dirty="0">
                <a:latin typeface="Gautami" charset="0"/>
              </a:rPr>
              <a:t>aggressivi sia verbali (con i coetanei ed insegnanti)che </a:t>
            </a:r>
            <a:r>
              <a:rPr lang="it-IT" dirty="0" smtClean="0">
                <a:latin typeface="Gautami" charset="0"/>
              </a:rPr>
              <a:t>fisici (con </a:t>
            </a:r>
            <a:r>
              <a:rPr lang="it-IT" dirty="0">
                <a:latin typeface="Gautami" charset="0"/>
              </a:rPr>
              <a:t>i coetanei</a:t>
            </a:r>
            <a:r>
              <a:rPr lang="it-IT" dirty="0" smtClean="0">
                <a:latin typeface="Gautami" charset="0"/>
              </a:rPr>
              <a:t>); è </a:t>
            </a:r>
            <a:r>
              <a:rPr lang="it-IT" dirty="0">
                <a:latin typeface="Gautami" charset="0"/>
              </a:rPr>
              <a:t>un bambino </a:t>
            </a:r>
            <a:r>
              <a:rPr lang="it-IT" dirty="0" err="1" smtClean="0">
                <a:latin typeface="Gautami" charset="0"/>
              </a:rPr>
              <a:t>adultizzato</a:t>
            </a:r>
            <a:r>
              <a:rPr lang="it-IT" dirty="0" smtClean="0">
                <a:latin typeface="Gautami" charset="0"/>
              </a:rPr>
              <a:t>.</a:t>
            </a:r>
            <a:endParaRPr lang="it-IT" dirty="0">
              <a:latin typeface="Gautami" charset="0"/>
            </a:endParaRPr>
          </a:p>
          <a:p>
            <a:pPr>
              <a:spcAft>
                <a:spcPts val="1214"/>
              </a:spcAft>
              <a:buSzPct val="45000"/>
            </a:pPr>
            <a:endParaRPr lang="it-IT" dirty="0"/>
          </a:p>
          <a:p>
            <a:pPr>
              <a:spcAft>
                <a:spcPts val="1214"/>
              </a:spcAft>
              <a:buSzPct val="45000"/>
            </a:pPr>
            <a:endParaRPr lang="it-IT" dirty="0"/>
          </a:p>
          <a:p>
            <a:pPr>
              <a:spcAft>
                <a:spcPts val="1214"/>
              </a:spcAft>
              <a:buSzPct val="45000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15486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2000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2000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2000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2000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2000"/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26880" y="326915"/>
            <a:ext cx="8472960" cy="678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endParaRPr lang="it-IT" dirty="0"/>
          </a:p>
          <a:p>
            <a:pPr>
              <a:spcAft>
                <a:spcPts val="1214"/>
              </a:spcAft>
            </a:pPr>
            <a:r>
              <a:rPr lang="it-IT" sz="2900" b="1" dirty="0">
                <a:latin typeface="Gautami" charset="0"/>
              </a:rPr>
              <a:t>DINAMICHE RELAZIONALI ALL'INTERNO DELLA CLASSE</a:t>
            </a:r>
          </a:p>
          <a:p>
            <a:pPr>
              <a:spcAft>
                <a:spcPts val="1214"/>
              </a:spcAft>
            </a:pPr>
            <a:r>
              <a:rPr lang="it-IT" sz="2400" dirty="0">
                <a:latin typeface="Gautami" charset="0"/>
              </a:rPr>
              <a:t>(ipotesi tratte seguendo il caso di Andrea a scuola)</a:t>
            </a:r>
          </a:p>
          <a:p>
            <a:pPr>
              <a:spcAft>
                <a:spcPts val="1214"/>
              </a:spcAft>
              <a:buSzPct val="45000"/>
              <a:buFont typeface="Wingdings" charset="2"/>
              <a:buChar char=""/>
            </a:pPr>
            <a:r>
              <a:rPr lang="it-IT" sz="2000" dirty="0"/>
              <a:t>Tendenza del gruppo dei coetanei ad isolare il bambino iperattivo</a:t>
            </a:r>
          </a:p>
          <a:p>
            <a:pPr>
              <a:spcAft>
                <a:spcPts val="295"/>
              </a:spcAft>
              <a:buSzPct val="45000"/>
              <a:buFont typeface="Wingdings" charset="2"/>
              <a:buChar char=""/>
            </a:pPr>
            <a:r>
              <a:rPr lang="it-IT" sz="2000" dirty="0"/>
              <a:t>Il bambino cerca di allearsi al bulletto della classe senza riuscirci anzi tra   i due si innesca una sorta di competizione in cui Andrea ne esce sempre   sconfitto perché non sostenuto dai compagni</a:t>
            </a:r>
          </a:p>
          <a:p>
            <a:pPr>
              <a:spcAft>
                <a:spcPts val="295"/>
              </a:spcAft>
              <a:buSzPct val="45000"/>
            </a:pPr>
            <a:endParaRPr lang="it-IT" sz="2000" dirty="0"/>
          </a:p>
          <a:p>
            <a:pPr>
              <a:spcAft>
                <a:spcPts val="1214"/>
              </a:spcAft>
            </a:pPr>
            <a:endParaRPr lang="it-IT" sz="2400" dirty="0"/>
          </a:p>
          <a:p>
            <a:pPr>
              <a:spcAft>
                <a:spcPts val="1214"/>
              </a:spcAft>
            </a:pPr>
            <a:endParaRPr lang="it-IT" sz="2400" dirty="0"/>
          </a:p>
          <a:p>
            <a:pPr>
              <a:spcAft>
                <a:spcPts val="1214"/>
              </a:spcAft>
            </a:pPr>
            <a:endParaRPr lang="it-IT" sz="2400" dirty="0"/>
          </a:p>
          <a:p>
            <a:pPr>
              <a:spcAft>
                <a:spcPts val="1214"/>
              </a:spcAft>
            </a:pPr>
            <a:r>
              <a:rPr lang="it-IT" sz="2500" dirty="0"/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19" y="3717751"/>
            <a:ext cx="4863102" cy="281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0484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50700" y="1087305"/>
            <a:ext cx="283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IL BAMBINO CREA DISTURBO IN CLASSE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427188" y="2130422"/>
            <a:ext cx="1905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ETICHETTAMENTO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967003" y="3528077"/>
            <a:ext cx="321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ADEGUAMENTO </a:t>
            </a:r>
            <a:r>
              <a:rPr lang="it-IT" dirty="0" smtClean="0"/>
              <a:t>ALL'ETICHETTA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2922113" y="533661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IL BAMBINO ESPRIME LE SUE EMOZIONI ATTRAVERSO ATTEGGIAMENTI DI OPPOSIZIONE E AGGRESSIVITA'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00961" y="4253571"/>
            <a:ext cx="2625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ESCLUSIONE DAL </a:t>
            </a:r>
            <a:r>
              <a:rPr lang="it-IT" dirty="0" smtClean="0"/>
              <a:t>GRUPPO</a:t>
            </a:r>
          </a:p>
          <a:p>
            <a:r>
              <a:rPr lang="it-IT" dirty="0" smtClean="0"/>
              <a:t> </a:t>
            </a:r>
            <a:r>
              <a:rPr lang="it-IT" dirty="0"/>
              <a:t>DEI COETANEI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200716" y="24995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AUMENTA IL SENSO DI ABBANDONO</a:t>
            </a:r>
            <a:r>
              <a:rPr lang="it-IT" dirty="0" smtClean="0"/>
              <a:t>,</a:t>
            </a:r>
          </a:p>
          <a:p>
            <a:r>
              <a:rPr lang="it-IT" dirty="0" smtClean="0"/>
              <a:t>INADEGUATEZZA</a:t>
            </a:r>
            <a:endParaRPr lang="it-IT" dirty="0"/>
          </a:p>
        </p:txBody>
      </p:sp>
      <p:sp>
        <p:nvSpPr>
          <p:cNvPr id="29" name="Freccia ad arco 28"/>
          <p:cNvSpPr/>
          <p:nvPr/>
        </p:nvSpPr>
        <p:spPr>
          <a:xfrm rot="1316862">
            <a:off x="6427266" y="2096760"/>
            <a:ext cx="2509365" cy="1894386"/>
          </a:xfrm>
          <a:prstGeom prst="circularArrow">
            <a:avLst>
              <a:gd name="adj1" fmla="val 8107"/>
              <a:gd name="adj2" fmla="val 880864"/>
              <a:gd name="adj3" fmla="val 20980390"/>
              <a:gd name="adj4" fmla="val 17119386"/>
              <a:gd name="adj5" fmla="val 136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0" name="Freccia ad arco 29"/>
          <p:cNvSpPr/>
          <p:nvPr/>
        </p:nvSpPr>
        <p:spPr>
          <a:xfrm rot="5985946">
            <a:off x="6509689" y="3512921"/>
            <a:ext cx="2600435" cy="1894386"/>
          </a:xfrm>
          <a:prstGeom prst="circularArrow">
            <a:avLst>
              <a:gd name="adj1" fmla="val 6844"/>
              <a:gd name="adj2" fmla="val 1142319"/>
              <a:gd name="adj3" fmla="val 20409398"/>
              <a:gd name="adj4" fmla="val 14903472"/>
              <a:gd name="adj5" fmla="val 141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1" name="Freccia ad arco 30"/>
          <p:cNvSpPr/>
          <p:nvPr/>
        </p:nvSpPr>
        <p:spPr>
          <a:xfrm rot="11181601">
            <a:off x="1374994" y="4093013"/>
            <a:ext cx="2887832" cy="1894386"/>
          </a:xfrm>
          <a:prstGeom prst="circularArrow">
            <a:avLst>
              <a:gd name="adj1" fmla="val 6844"/>
              <a:gd name="adj2" fmla="val 1142319"/>
              <a:gd name="adj3" fmla="val 20409398"/>
              <a:gd name="adj4" fmla="val 16508408"/>
              <a:gd name="adj5" fmla="val 141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2" name="Freccia ad arco 31"/>
          <p:cNvSpPr/>
          <p:nvPr/>
        </p:nvSpPr>
        <p:spPr>
          <a:xfrm rot="12647779">
            <a:off x="796918" y="2668439"/>
            <a:ext cx="1845450" cy="1843772"/>
          </a:xfrm>
          <a:prstGeom prst="circularArrow">
            <a:avLst>
              <a:gd name="adj1" fmla="val 6844"/>
              <a:gd name="adj2" fmla="val 1142319"/>
              <a:gd name="adj3" fmla="val 20409398"/>
              <a:gd name="adj4" fmla="val 16875228"/>
              <a:gd name="adj5" fmla="val 116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3" name="Freccia ad arco 32"/>
          <p:cNvSpPr/>
          <p:nvPr/>
        </p:nvSpPr>
        <p:spPr>
          <a:xfrm rot="16200000">
            <a:off x="1928436" y="672262"/>
            <a:ext cx="2199385" cy="3333993"/>
          </a:xfrm>
          <a:prstGeom prst="circularArrow">
            <a:avLst>
              <a:gd name="adj1" fmla="val 6844"/>
              <a:gd name="adj2" fmla="val 1092968"/>
              <a:gd name="adj3" fmla="val 20409398"/>
              <a:gd name="adj4" fmla="val 16595260"/>
              <a:gd name="adj5" fmla="val 92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5" name="Freccia ad arco 34"/>
          <p:cNvSpPr/>
          <p:nvPr/>
        </p:nvSpPr>
        <p:spPr>
          <a:xfrm rot="18988068">
            <a:off x="5769321" y="920412"/>
            <a:ext cx="2199385" cy="3333993"/>
          </a:xfrm>
          <a:prstGeom prst="circularArrow">
            <a:avLst>
              <a:gd name="adj1" fmla="val 6844"/>
              <a:gd name="adj2" fmla="val 1092968"/>
              <a:gd name="adj3" fmla="val 20409398"/>
              <a:gd name="adj4" fmla="val 17058390"/>
              <a:gd name="adj5" fmla="val 92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876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3" grpId="0"/>
      <p:bldP spid="17" grpId="0"/>
      <p:bldP spid="18" grpId="0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0" y="326915"/>
            <a:ext cx="9169920" cy="399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endParaRPr lang="it-IT" dirty="0"/>
          </a:p>
          <a:p>
            <a:pPr>
              <a:lnSpc>
                <a:spcPct val="95000"/>
              </a:lnSpc>
              <a:buClrTx/>
              <a:buFontTx/>
              <a:buNone/>
            </a:pPr>
            <a:r>
              <a:rPr lang="it-IT" sz="2900" b="1" dirty="0">
                <a:latin typeface="Gautami" charset="0"/>
              </a:rPr>
              <a:t>ISOMORFISMI TRA CONTESTO SCOLASTICO E FAMIGLIA </a:t>
            </a:r>
          </a:p>
          <a:p>
            <a:pPr>
              <a:lnSpc>
                <a:spcPct val="95000"/>
              </a:lnSpc>
              <a:buClrTx/>
              <a:buFontTx/>
              <a:buNone/>
            </a:pPr>
            <a:endParaRPr lang="it-IT" sz="2900" b="1" dirty="0">
              <a:latin typeface="Gautami" charset="0"/>
            </a:endParaRPr>
          </a:p>
          <a:p>
            <a:pPr>
              <a:lnSpc>
                <a:spcPct val="95000"/>
              </a:lnSpc>
              <a:buSzPct val="45000"/>
              <a:buFont typeface="Wingdings" charset="2"/>
              <a:buChar char=""/>
            </a:pPr>
            <a:r>
              <a:rPr lang="it-IT" sz="2400" dirty="0">
                <a:latin typeface="Times New Roman" pitchFamily="16" charset="0"/>
              </a:rPr>
              <a:t> </a:t>
            </a:r>
            <a:r>
              <a:rPr lang="it-IT" sz="2500" dirty="0">
                <a:latin typeface="Gautami" charset="0"/>
              </a:rPr>
              <a:t>Anche nella coppia degli insegnanti ci sono dei </a:t>
            </a:r>
            <a:r>
              <a:rPr lang="it-IT" sz="2500" dirty="0" smtClean="0">
                <a:latin typeface="Gautami" charset="0"/>
              </a:rPr>
              <a:t>conflitti coperti</a:t>
            </a:r>
            <a:endParaRPr lang="it-IT" sz="2500" dirty="0">
              <a:latin typeface="Gautami" charset="0"/>
            </a:endParaRPr>
          </a:p>
          <a:p>
            <a:pPr>
              <a:lnSpc>
                <a:spcPct val="95000"/>
              </a:lnSpc>
              <a:buSzPct val="45000"/>
              <a:buFont typeface="Wingdings" charset="2"/>
              <a:buChar char=""/>
            </a:pPr>
            <a:r>
              <a:rPr lang="it-IT" sz="2500" dirty="0">
                <a:latin typeface="Gautami" charset="0"/>
              </a:rPr>
              <a:t> Diverse metodologie adottate dalle maestre nel </a:t>
            </a:r>
            <a:r>
              <a:rPr lang="it-IT" sz="2500" dirty="0" smtClean="0">
                <a:latin typeface="Gautami" charset="0"/>
              </a:rPr>
              <a:t>gestire Andrea </a:t>
            </a:r>
            <a:r>
              <a:rPr lang="it-IT" sz="2500" dirty="0">
                <a:latin typeface="Gautami" charset="0"/>
              </a:rPr>
              <a:t>(modalità diverse tra loro e rigide)</a:t>
            </a:r>
          </a:p>
          <a:p>
            <a:pPr>
              <a:lnSpc>
                <a:spcPct val="95000"/>
              </a:lnSpc>
              <a:buSzPct val="45000"/>
              <a:buFont typeface="Wingdings" charset="2"/>
              <a:buChar char=""/>
            </a:pPr>
            <a:r>
              <a:rPr lang="it-IT" sz="2500" dirty="0">
                <a:latin typeface="Gautami" charset="0"/>
              </a:rPr>
              <a:t> Sia a casa che a scuola il bambino deve affrontare </a:t>
            </a:r>
            <a:r>
              <a:rPr lang="it-IT" sz="2500" dirty="0" smtClean="0">
                <a:latin typeface="Gautami" charset="0"/>
              </a:rPr>
              <a:t>un periodo </a:t>
            </a:r>
            <a:r>
              <a:rPr lang="it-IT" sz="2500" dirty="0">
                <a:latin typeface="Gautami" charset="0"/>
              </a:rPr>
              <a:t>di cambiamento e adeguamento alla </a:t>
            </a:r>
            <a:r>
              <a:rPr lang="it-IT" sz="2500" dirty="0" smtClean="0">
                <a:latin typeface="Gautami" charset="0"/>
              </a:rPr>
              <a:t>nuova situazione</a:t>
            </a:r>
            <a:endParaRPr lang="it-IT" sz="2500" dirty="0">
              <a:latin typeface="Gautami" charset="0"/>
            </a:endParaRPr>
          </a:p>
          <a:p>
            <a:pPr>
              <a:lnSpc>
                <a:spcPct val="95000"/>
              </a:lnSpc>
              <a:buSzPct val="45000"/>
              <a:buFont typeface="Wingdings" charset="2"/>
              <a:buChar char=""/>
            </a:pPr>
            <a:r>
              <a:rPr lang="it-IT" sz="2500" dirty="0">
                <a:latin typeface="Gautami" charset="0"/>
              </a:rPr>
              <a:t> Alcuni insegnanti sono </a:t>
            </a:r>
            <a:r>
              <a:rPr lang="it-IT" sz="2500" dirty="0" err="1">
                <a:latin typeface="Gautami" charset="0"/>
              </a:rPr>
              <a:t>ipercoinvolti</a:t>
            </a:r>
            <a:r>
              <a:rPr lang="it-IT" sz="2500" dirty="0">
                <a:latin typeface="Gautami" charset="0"/>
              </a:rPr>
              <a:t> e altri assenti</a:t>
            </a:r>
          </a:p>
          <a:p>
            <a:pPr>
              <a:lnSpc>
                <a:spcPct val="95000"/>
              </a:lnSpc>
              <a:buSzPct val="45000"/>
              <a:buFont typeface="Wingdings" charset="2"/>
              <a:buChar char=""/>
            </a:pPr>
            <a:r>
              <a:rPr lang="it-IT" sz="2500" dirty="0">
                <a:latin typeface="Gautami" charset="0"/>
              </a:rPr>
              <a:t> Poca attenzione all'aspetto emotivo e molta </a:t>
            </a:r>
            <a:r>
              <a:rPr lang="it-IT" sz="2500" dirty="0" smtClean="0">
                <a:latin typeface="Gautami" charset="0"/>
              </a:rPr>
              <a:t>attenzione all'aspetto </a:t>
            </a:r>
            <a:r>
              <a:rPr lang="it-IT" sz="2500" dirty="0">
                <a:latin typeface="Gautami" charset="0"/>
              </a:rPr>
              <a:t>cognitivo</a:t>
            </a:r>
          </a:p>
          <a:p>
            <a:pPr>
              <a:lnSpc>
                <a:spcPct val="95000"/>
              </a:lnSpc>
              <a:buSzPct val="45000"/>
              <a:buFont typeface="Wingdings" charset="2"/>
              <a:buChar char=""/>
            </a:pPr>
            <a:r>
              <a:rPr lang="it-IT" sz="2500" dirty="0">
                <a:latin typeface="Gautami" charset="0"/>
              </a:rPr>
              <a:t> Squalifiche nei confronti del bambino</a:t>
            </a:r>
          </a:p>
          <a:p>
            <a:pPr>
              <a:lnSpc>
                <a:spcPct val="95000"/>
              </a:lnSpc>
              <a:buSzPct val="45000"/>
              <a:buFont typeface="Wingdings" charset="2"/>
              <a:buChar char=""/>
            </a:pPr>
            <a:r>
              <a:rPr lang="it-IT" sz="2500" dirty="0">
                <a:latin typeface="Gautami" charset="0"/>
              </a:rPr>
              <a:t> Conflitto tra compagni di classe simile al conflitto tra </a:t>
            </a:r>
            <a:r>
              <a:rPr lang="it-IT" sz="2500" dirty="0" smtClean="0">
                <a:latin typeface="Gautami" charset="0"/>
              </a:rPr>
              <a:t>fratelli</a:t>
            </a:r>
            <a:endParaRPr lang="it-IT" sz="2500" dirty="0">
              <a:latin typeface="Gautami" charset="0"/>
            </a:endParaRPr>
          </a:p>
          <a:p>
            <a:pPr>
              <a:lnSpc>
                <a:spcPct val="95000"/>
              </a:lnSpc>
              <a:buClrTx/>
              <a:buSzPct val="45000"/>
              <a:buFontTx/>
              <a:buNone/>
            </a:pPr>
            <a:endParaRPr lang="it-IT" sz="2500" dirty="0">
              <a:latin typeface="Gauta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223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2" dur="500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7" dur="500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32" dur="500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37" dur="500"/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-36000" y="0"/>
            <a:ext cx="9180000" cy="718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endParaRPr lang="it-IT" dirty="0"/>
          </a:p>
          <a:p>
            <a:pPr>
              <a:spcAft>
                <a:spcPts val="1214"/>
              </a:spcAft>
              <a:buSzPct val="45000"/>
            </a:pPr>
            <a:r>
              <a:rPr lang="it-IT" sz="3300" b="1" dirty="0">
                <a:latin typeface="Gautami" charset="0"/>
              </a:rPr>
              <a:t>RISONANZE E ISOMORFISMI</a:t>
            </a:r>
            <a:r>
              <a:rPr lang="it-IT" sz="3300" dirty="0">
                <a:latin typeface="Gautami" charset="0"/>
              </a:rPr>
              <a:t> </a:t>
            </a:r>
          </a:p>
          <a:p>
            <a:pPr>
              <a:spcAft>
                <a:spcPts val="1214"/>
              </a:spcAft>
              <a:buSzPct val="45000"/>
            </a:pPr>
            <a:endParaRPr lang="it-IT" sz="2900" dirty="0">
              <a:latin typeface="Gautami" charset="0"/>
            </a:endParaRPr>
          </a:p>
          <a:p>
            <a:pPr>
              <a:spcAft>
                <a:spcPts val="1214"/>
              </a:spcAft>
              <a:buSzPct val="45000"/>
              <a:buFont typeface="Wingdings" charset="2"/>
              <a:buChar char=""/>
            </a:pPr>
            <a:r>
              <a:rPr lang="it-IT" sz="2900" dirty="0">
                <a:latin typeface="Gautami" charset="0"/>
              </a:rPr>
              <a:t> Delirio di onnipotenza (poter risolvere qualsiasi problema)</a:t>
            </a:r>
          </a:p>
          <a:p>
            <a:pPr>
              <a:spcAft>
                <a:spcPts val="1214"/>
              </a:spcAft>
              <a:buSzPct val="45000"/>
              <a:buFont typeface="Wingdings" charset="2"/>
              <a:buChar char=""/>
            </a:pPr>
            <a:r>
              <a:rPr lang="it-IT" sz="2900" dirty="0">
                <a:latin typeface="Gautami" charset="0"/>
              </a:rPr>
              <a:t> Timore di essere giudicata sulla competenza lavorativa </a:t>
            </a:r>
          </a:p>
          <a:p>
            <a:pPr>
              <a:spcAft>
                <a:spcPts val="1214"/>
              </a:spcAft>
              <a:buSzPct val="45000"/>
              <a:buFont typeface="Wingdings" charset="2"/>
              <a:buChar char=""/>
            </a:pPr>
            <a:r>
              <a:rPr lang="it-IT" sz="2900" dirty="0">
                <a:latin typeface="Gautami" charset="0"/>
              </a:rPr>
              <a:t> </a:t>
            </a:r>
            <a:r>
              <a:rPr lang="it-IT" sz="2900" dirty="0" err="1">
                <a:latin typeface="Gautami" charset="0"/>
              </a:rPr>
              <a:t>Ipercoinvolgimento</a:t>
            </a:r>
            <a:r>
              <a:rPr lang="it-IT" sz="2900" dirty="0">
                <a:latin typeface="Gautami" charset="0"/>
              </a:rPr>
              <a:t> con il bambino</a:t>
            </a:r>
          </a:p>
          <a:p>
            <a:pPr>
              <a:spcAft>
                <a:spcPts val="1214"/>
              </a:spcAft>
              <a:buSzPct val="45000"/>
              <a:buFont typeface="Wingdings" charset="2"/>
              <a:buChar char=""/>
            </a:pPr>
            <a:r>
              <a:rPr lang="it-IT" sz="2900" dirty="0">
                <a:latin typeface="Gautami" charset="0"/>
              </a:rPr>
              <a:t> Frustrazione </a:t>
            </a:r>
          </a:p>
          <a:p>
            <a:pPr>
              <a:spcAft>
                <a:spcPts val="1214"/>
              </a:spcAft>
              <a:buSzPct val="45000"/>
            </a:pPr>
            <a:r>
              <a:rPr lang="it-IT" sz="2500" dirty="0"/>
              <a:t> </a:t>
            </a:r>
          </a:p>
          <a:p>
            <a:pPr>
              <a:lnSpc>
                <a:spcPct val="118000"/>
              </a:lnSpc>
              <a:spcAft>
                <a:spcPts val="1803"/>
              </a:spcAft>
              <a:buSzPct val="45000"/>
            </a:pPr>
            <a:endParaRPr lang="it-IT" sz="2500" dirty="0">
              <a:latin typeface="Arial Rounded MT Bold;Arial Rou" pitchFamily="32" charset="0"/>
              <a:ea typeface="Arial Rounded MT Bold;Arial Rou" pitchFamily="32" charset="0"/>
              <a:cs typeface="Arial Rounded MT Bold;Arial Rou" pitchFamily="32" charset="0"/>
            </a:endParaRPr>
          </a:p>
          <a:p>
            <a:pPr>
              <a:buClrTx/>
              <a:buFontTx/>
              <a:buNone/>
            </a:pPr>
            <a:endParaRPr lang="it-IT" sz="2500" dirty="0"/>
          </a:p>
          <a:p>
            <a:pPr>
              <a:spcAft>
                <a:spcPts val="1214"/>
              </a:spcAft>
              <a:buSzPct val="45000"/>
            </a:pPr>
            <a:endParaRPr lang="it-IT" sz="25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0" y="4885765"/>
            <a:ext cx="8490240" cy="189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2447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-36000" y="0"/>
            <a:ext cx="9180000" cy="718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endParaRPr lang="it-IT" dirty="0"/>
          </a:p>
          <a:p>
            <a:pPr>
              <a:spcAft>
                <a:spcPts val="1214"/>
              </a:spcAft>
              <a:buSzPct val="45000"/>
            </a:pPr>
            <a:r>
              <a:rPr lang="it-IT" sz="2900" b="1" dirty="0">
                <a:latin typeface="Gautami" charset="0"/>
              </a:rPr>
              <a:t>POSSIBILI INTERVENTI </a:t>
            </a:r>
            <a:r>
              <a:rPr lang="it-IT" sz="2900" b="1" dirty="0" smtClean="0">
                <a:latin typeface="Gautami" charset="0"/>
              </a:rPr>
              <a:t>A SCUOLA</a:t>
            </a:r>
            <a:endParaRPr lang="it-IT" sz="2900" b="1" dirty="0">
              <a:latin typeface="Gautami" charset="0"/>
            </a:endParaRPr>
          </a:p>
          <a:p>
            <a:pPr>
              <a:spcAft>
                <a:spcPts val="1214"/>
              </a:spcAft>
              <a:buSzPct val="45000"/>
              <a:buFont typeface="Wingdings" charset="2"/>
              <a:buChar char=""/>
            </a:pPr>
            <a:r>
              <a:rPr lang="it-IT" sz="2500" dirty="0">
                <a:latin typeface="Gautami" charset="0"/>
              </a:rPr>
              <a:t>FORMARE/INFORMARE GLI INSEGNANTI (di classe e di        sostegno) come già previsto da direttive ministeriali</a:t>
            </a:r>
          </a:p>
          <a:p>
            <a:pPr>
              <a:spcAft>
                <a:spcPts val="1214"/>
              </a:spcAft>
              <a:buSzPct val="45000"/>
              <a:buFont typeface="Wingdings" charset="2"/>
              <a:buChar char=""/>
            </a:pPr>
            <a:r>
              <a:rPr lang="it-IT" sz="2500" dirty="0">
                <a:latin typeface="Gautami" charset="0"/>
              </a:rPr>
              <a:t>PROMUOVERE INCONTRI PERIODICI TRA GLI INSEGNANTI   PER FAVORIRE UNA MAGGIORE SINTONIA DI INTERVENTO  IN CLASSE</a:t>
            </a:r>
          </a:p>
          <a:p>
            <a:pPr>
              <a:spcAft>
                <a:spcPts val="1214"/>
              </a:spcAft>
              <a:buSzPct val="45000"/>
              <a:buFont typeface="Wingdings" charset="2"/>
              <a:buChar char=""/>
            </a:pPr>
            <a:r>
              <a:rPr lang="it-IT" sz="2500" dirty="0">
                <a:latin typeface="Gautami" charset="0"/>
              </a:rPr>
              <a:t>FAVORIRE INCONTRI E CONFRONTI TRA </a:t>
            </a:r>
            <a:r>
              <a:rPr lang="it-IT" sz="2500" dirty="0" smtClean="0">
                <a:latin typeface="Gautami" charset="0"/>
              </a:rPr>
              <a:t>INSEGNANTI-GENITORI-TERAPEUTI </a:t>
            </a:r>
            <a:r>
              <a:rPr lang="it-IT" sz="2500" dirty="0">
                <a:latin typeface="Gautami" charset="0"/>
              </a:rPr>
              <a:t>CHE SEGUONO IL BAMBINO (oltre ai  famosi GLH) per attribuire nuovi significati </a:t>
            </a:r>
            <a:r>
              <a:rPr lang="it-IT" sz="2500" dirty="0" smtClean="0">
                <a:latin typeface="Gautami" charset="0"/>
              </a:rPr>
              <a:t>ai comportamenti </a:t>
            </a:r>
            <a:r>
              <a:rPr lang="it-IT" sz="2500" dirty="0">
                <a:latin typeface="Gautami" charset="0"/>
              </a:rPr>
              <a:t>del bambino e proporre </a:t>
            </a:r>
            <a:r>
              <a:rPr lang="it-IT" sz="2500" dirty="0" smtClean="0">
                <a:latin typeface="Gautami" charset="0"/>
              </a:rPr>
              <a:t>nuovi </a:t>
            </a:r>
            <a:r>
              <a:rPr lang="it-IT" sz="2500" dirty="0">
                <a:latin typeface="Gautami" charset="0"/>
              </a:rPr>
              <a:t>punti di </a:t>
            </a:r>
            <a:r>
              <a:rPr lang="it-IT" sz="2500" dirty="0" smtClean="0">
                <a:latin typeface="Gautami" charset="0"/>
              </a:rPr>
              <a:t>vista</a:t>
            </a:r>
            <a:r>
              <a:rPr lang="it-IT" sz="2500" dirty="0">
                <a:latin typeface="Gautami" charset="0"/>
              </a:rPr>
              <a:t>.</a:t>
            </a:r>
          </a:p>
          <a:p>
            <a:pPr>
              <a:spcAft>
                <a:spcPts val="1803"/>
              </a:spcAft>
              <a:buSzPct val="45000"/>
              <a:buFont typeface="Wingdings" charset="2"/>
              <a:buChar char=""/>
            </a:pPr>
            <a:r>
              <a:rPr lang="it-IT" sz="2500" dirty="0">
                <a:latin typeface="Gautami" charset="0"/>
              </a:rPr>
              <a:t>LAVORARE CON INSEGNANTI E GENITORI                           SULL'ETICHETTAMENTO E PREGIUDIZIO</a:t>
            </a:r>
          </a:p>
          <a:p>
            <a:pPr>
              <a:spcAft>
                <a:spcPts val="1803"/>
              </a:spcAft>
              <a:buSzPct val="45000"/>
              <a:buFont typeface="Wingdings" charset="2"/>
              <a:buChar char=""/>
            </a:pPr>
            <a:r>
              <a:rPr lang="it-IT" sz="2500" dirty="0">
                <a:latin typeface="Gautami" charset="0"/>
              </a:rPr>
              <a:t>ASSICURARE COORDINAMENTO TRA STRUTTURE               SANITARIE, SCOLASTICHE E SOCIALI</a:t>
            </a:r>
          </a:p>
          <a:p>
            <a:pPr>
              <a:lnSpc>
                <a:spcPct val="118000"/>
              </a:lnSpc>
              <a:spcAft>
                <a:spcPts val="1803"/>
              </a:spcAft>
              <a:buSzPct val="45000"/>
            </a:pPr>
            <a:endParaRPr lang="it-IT" sz="2500" dirty="0">
              <a:latin typeface="Gautami" charset="0"/>
              <a:ea typeface="Arial Rounded MT Bold;Arial Rou" pitchFamily="32" charset="0"/>
              <a:cs typeface="Arial Rounded MT Bold;Arial Rou" pitchFamily="32" charset="0"/>
            </a:endParaRPr>
          </a:p>
          <a:p>
            <a:pPr>
              <a:buClrTx/>
              <a:buFontTx/>
              <a:buNone/>
            </a:pPr>
            <a:endParaRPr lang="it-IT" sz="2500" dirty="0"/>
          </a:p>
          <a:p>
            <a:pPr>
              <a:spcAft>
                <a:spcPts val="1214"/>
              </a:spcAft>
              <a:buSzPct val="45000"/>
            </a:pPr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22305746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7" dur="500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2" dur="500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7" dur="500"/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1073"/>
            <a:ext cx="8228160" cy="1713780"/>
          </a:xfrm>
          <a:ln/>
        </p:spPr>
        <p:txBody>
          <a:bodyPr tIns="35203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b="1" u="sng" dirty="0">
                <a:latin typeface="Garamond" pitchFamily="16" charset="0"/>
              </a:rPr>
              <a:t/>
            </a:r>
            <a:br>
              <a:rPr lang="it-IT" b="1" u="sng" dirty="0">
                <a:latin typeface="Garamond" pitchFamily="16" charset="0"/>
              </a:rPr>
            </a:br>
            <a:r>
              <a:rPr lang="it-IT" b="1" u="sng" dirty="0" smtClean="0">
                <a:latin typeface="Garamond" pitchFamily="16" charset="0"/>
              </a:rPr>
              <a:t>IPERATTIVITA’ </a:t>
            </a:r>
            <a:r>
              <a:rPr lang="it-IT" b="1" u="sng" dirty="0">
                <a:latin typeface="Garamond" pitchFamily="16" charset="0"/>
              </a:rPr>
              <a:t>IN TERAPIA FAMILIARE: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1" y="1754104"/>
            <a:ext cx="8228160" cy="4712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5602" rIns="0" bIns="0" anchor="ctr"/>
          <a:lstStyle/>
          <a:p>
            <a:pPr marL="0" indent="0" algn="ctr">
              <a:spcAft>
                <a:spcPct val="0"/>
              </a:spcAft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b="1" dirty="0">
                <a:latin typeface="Garamond" pitchFamily="16" charset="0"/>
              </a:rPr>
              <a:t>STUDIO ESPLORATIVO</a:t>
            </a:r>
          </a:p>
          <a:p>
            <a:pPr marL="0" indent="0" algn="ctr">
              <a:spcAft>
                <a:spcPct val="0"/>
              </a:spcAft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b="1" dirty="0">
                <a:latin typeface="Garamond" pitchFamily="16" charset="0"/>
              </a:rPr>
              <a:t>a partire dai casi di </a:t>
            </a:r>
            <a:r>
              <a:rPr lang="it-IT" b="1" dirty="0" smtClean="0">
                <a:latin typeface="Garamond" pitchFamily="16" charset="0"/>
              </a:rPr>
              <a:t>«IPERATTIVITA’» </a:t>
            </a:r>
            <a:r>
              <a:rPr lang="it-IT" b="1" dirty="0">
                <a:latin typeface="Garamond" pitchFamily="16" charset="0"/>
              </a:rPr>
              <a:t>arrivati presso il nostro </a:t>
            </a:r>
            <a:r>
              <a:rPr lang="it-IT" b="1" dirty="0" smtClean="0">
                <a:latin typeface="Garamond" pitchFamily="16" charset="0"/>
              </a:rPr>
              <a:t>istituto </a:t>
            </a:r>
            <a:endParaRPr lang="it-IT" b="1" dirty="0">
              <a:latin typeface="Garamond" pitchFamily="16" charset="0"/>
            </a:endParaRPr>
          </a:p>
          <a:p>
            <a:pPr marL="0" indent="0" algn="ctr">
              <a:spcAft>
                <a:spcPct val="0"/>
              </a:spcAft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b="1" dirty="0">
                <a:latin typeface="Garamond" pitchFamily="16" charset="0"/>
              </a:rPr>
              <a:t>o seguiti da colleghi solo a livello scolastico.</a:t>
            </a:r>
          </a:p>
          <a:p>
            <a:pPr marL="0" indent="0">
              <a:spcAft>
                <a:spcPct val="0"/>
              </a:spcAft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dirty="0"/>
          </a:p>
          <a:p>
            <a:pPr marL="0" indent="0">
              <a:spcAft>
                <a:spcPct val="0"/>
              </a:spcAft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05261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1579"/>
            <a:ext cx="8229600" cy="1025244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latin typeface="Garamond"/>
                <a:cs typeface="Garamond"/>
              </a:rPr>
              <a:t>Definizione dell’ADHD secondo i criteri del DSM IV TR</a:t>
            </a:r>
            <a:endParaRPr lang="it-IT" sz="3200" b="1" dirty="0">
              <a:latin typeface="Garamond"/>
              <a:cs typeface="Garamond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238"/>
            <a:ext cx="8229600" cy="4826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 smtClean="0">
                <a:latin typeface="Garamond"/>
                <a:cs typeface="Garamond"/>
              </a:rPr>
              <a:t>DSM-IV-TR fonte APA (2000). Presenza di:   </a:t>
            </a:r>
          </a:p>
          <a:p>
            <a:pPr marL="0" indent="0">
              <a:buNone/>
            </a:pPr>
            <a:r>
              <a:rPr lang="it-IT" sz="2000" dirty="0" smtClean="0">
                <a:latin typeface="Garamond"/>
                <a:cs typeface="Garamond"/>
              </a:rPr>
              <a:t>A  (1) Sei o più dei seguenti sintomi di </a:t>
            </a:r>
            <a:r>
              <a:rPr lang="it-IT" sz="2000" b="1" u="sng" dirty="0" smtClean="0">
                <a:latin typeface="Garamond"/>
                <a:cs typeface="Garamond"/>
              </a:rPr>
              <a:t>disattenzione</a:t>
            </a:r>
            <a:r>
              <a:rPr lang="it-IT" sz="2000" b="1" dirty="0" smtClean="0">
                <a:latin typeface="Garamond"/>
                <a:cs typeface="Garamond"/>
              </a:rPr>
              <a:t> </a:t>
            </a:r>
            <a:r>
              <a:rPr lang="it-IT" sz="2000" dirty="0" smtClean="0">
                <a:latin typeface="Garamond"/>
                <a:cs typeface="Garamond"/>
              </a:rPr>
              <a:t>che persistono per almeno   	6 mesi con un’intensità che provoca disadattamento:</a:t>
            </a:r>
          </a:p>
          <a:p>
            <a:pPr>
              <a:buAutoNum type="alphaLcParenR"/>
            </a:pPr>
            <a:r>
              <a:rPr lang="it-IT" sz="2000" dirty="0" smtClean="0">
                <a:latin typeface="Garamond"/>
                <a:cs typeface="Garamond"/>
              </a:rPr>
              <a:t>Spesso fallisce nel prestare attenzione ai dettagli o compie errori in disattenzione nei compiti a scuola, nel lavoro o in altre attività;</a:t>
            </a:r>
          </a:p>
          <a:p>
            <a:pPr>
              <a:buAutoNum type="alphaLcParenR"/>
            </a:pPr>
            <a:r>
              <a:rPr lang="it-IT" sz="2000" dirty="0" smtClean="0">
                <a:latin typeface="Garamond"/>
                <a:cs typeface="Garamond"/>
              </a:rPr>
              <a:t>Spesso ha difficoltà nel sostenere l’attenzione nei compiti o nelle attività di gioco;</a:t>
            </a:r>
          </a:p>
          <a:p>
            <a:pPr>
              <a:buAutoNum type="alphaLcParenR"/>
            </a:pPr>
            <a:r>
              <a:rPr lang="it-IT" sz="2000" dirty="0" smtClean="0">
                <a:latin typeface="Garamond"/>
                <a:cs typeface="Garamond"/>
              </a:rPr>
              <a:t>Spesso sembra non ascoltare quando gli si parla direttamente;</a:t>
            </a:r>
          </a:p>
          <a:p>
            <a:pPr>
              <a:buAutoNum type="alphaLcParenR"/>
            </a:pPr>
            <a:r>
              <a:rPr lang="it-IT" sz="2000" dirty="0">
                <a:latin typeface="Garamond"/>
                <a:cs typeface="Garamond"/>
              </a:rPr>
              <a:t>S</a:t>
            </a:r>
            <a:r>
              <a:rPr lang="it-IT" sz="2000" dirty="0" smtClean="0">
                <a:latin typeface="Garamond"/>
                <a:cs typeface="Garamond"/>
              </a:rPr>
              <a:t>pesso non segue attentamente le istruzioni, sembra avere difficoltà nel terminare i compiti a scuola, o lavori domestici o mansioni lavorative;</a:t>
            </a:r>
          </a:p>
          <a:p>
            <a:pPr>
              <a:buAutoNum type="alphaLcParenR"/>
            </a:pPr>
            <a:r>
              <a:rPr lang="it-IT" sz="2000" dirty="0" smtClean="0">
                <a:latin typeface="Garamond"/>
                <a:cs typeface="Garamond"/>
              </a:rPr>
              <a:t>Spesso ha </a:t>
            </a:r>
            <a:r>
              <a:rPr lang="it-IT" sz="2000" dirty="0">
                <a:latin typeface="Garamond"/>
                <a:cs typeface="Garamond"/>
              </a:rPr>
              <a:t>d</a:t>
            </a:r>
            <a:r>
              <a:rPr lang="it-IT" sz="2000" dirty="0" smtClean="0">
                <a:latin typeface="Garamond"/>
                <a:cs typeface="Garamond"/>
              </a:rPr>
              <a:t>ifficoltà di organizzazione;</a:t>
            </a:r>
          </a:p>
          <a:p>
            <a:pPr>
              <a:buAutoNum type="alphaLcParenR"/>
            </a:pPr>
            <a:r>
              <a:rPr lang="it-IT" sz="2000" dirty="0" smtClean="0">
                <a:latin typeface="Garamond"/>
                <a:cs typeface="Garamond"/>
              </a:rPr>
              <a:t>Spesso evita, prova avversione ad impegnarsi nei compiti che richiedono sforzo mentale sostenuto;</a:t>
            </a:r>
          </a:p>
          <a:p>
            <a:pPr>
              <a:buAutoNum type="alphaLcParenR"/>
            </a:pPr>
            <a:r>
              <a:rPr lang="it-IT" sz="2000" dirty="0" smtClean="0">
                <a:latin typeface="Garamond"/>
                <a:cs typeface="Garamond"/>
              </a:rPr>
              <a:t>Spesso perde il materiale necessario delle attività che lo riguardano sia a casa sia a scuola;</a:t>
            </a:r>
          </a:p>
          <a:p>
            <a:pPr>
              <a:buAutoNum type="alphaLcParenR"/>
            </a:pPr>
            <a:r>
              <a:rPr lang="it-IT" sz="2000" dirty="0" smtClean="0">
                <a:latin typeface="Garamond"/>
                <a:cs typeface="Garamond"/>
              </a:rPr>
              <a:t>Spesso è distratto da stimoli esterni;</a:t>
            </a:r>
          </a:p>
          <a:p>
            <a:pPr>
              <a:buAutoNum type="alphaLcParenR"/>
            </a:pPr>
            <a:r>
              <a:rPr lang="it-IT" sz="2000" dirty="0" smtClean="0">
                <a:latin typeface="Garamond"/>
                <a:cs typeface="Garamond"/>
              </a:rPr>
              <a:t>Spesso è sbadato nelle attività quotidiane.</a:t>
            </a:r>
            <a:endParaRPr lang="it-IT" sz="1800" dirty="0" smtClean="0">
              <a:latin typeface="Garamond"/>
              <a:cs typeface="Garamond"/>
            </a:endParaRPr>
          </a:p>
          <a:p>
            <a:pPr>
              <a:buAutoNum type="alphaLcParenR"/>
            </a:pPr>
            <a:endParaRPr lang="it-IT" sz="1800" dirty="0" smtClean="0"/>
          </a:p>
          <a:p>
            <a:pPr>
              <a:buAutoNum type="alphaLcParenR"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73685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/>
          </p:nvPr>
        </p:nvSpPr>
        <p:spPr>
          <a:xfrm>
            <a:off x="457920" y="609185"/>
            <a:ext cx="8228160" cy="6369788"/>
          </a:xfrm>
          <a:ln/>
        </p:spPr>
        <p:txBody>
          <a:bodyPr tIns="25602" anchor="t"/>
          <a:lstStyle/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u="sng">
                <a:latin typeface="Garamond" pitchFamily="16" charset="0"/>
              </a:rPr>
              <a:t>CARATTERISTICHE DEL CAMPIONE: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b="1" u="sng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>
                <a:latin typeface="Garamond" pitchFamily="16" charset="0"/>
              </a:rPr>
              <a:t>6 CASI CLINICI (</a:t>
            </a:r>
            <a:r>
              <a:rPr lang="it-IT" sz="2900">
                <a:latin typeface="Garamond" pitchFamily="16" charset="0"/>
              </a:rPr>
              <a:t>di cui 4 seguiti in terapia familiare e 2 seguiti solo in ambito scolastico</a:t>
            </a:r>
            <a:r>
              <a:rPr lang="it-IT" sz="2900" b="1">
                <a:latin typeface="Garamond" pitchFamily="16" charset="0"/>
              </a:rPr>
              <a:t>)</a:t>
            </a:r>
            <a:r>
              <a:rPr lang="it-IT" sz="2900">
                <a:latin typeface="Garamond" pitchFamily="16" charset="0"/>
              </a:rPr>
              <a:t>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>
                <a:latin typeface="Garamond" pitchFamily="16" charset="0"/>
              </a:rPr>
              <a:t>PERCORSO DELL' INVIO</a:t>
            </a:r>
            <a:r>
              <a:rPr lang="it-IT" sz="2900">
                <a:latin typeface="Garamond" pitchFamily="16" charset="0"/>
              </a:rPr>
              <a:t>: Scuola- Servizio materno infantile- IIPR;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>
                <a:latin typeface="Garamond" pitchFamily="16" charset="0"/>
              </a:rPr>
              <a:t>INVIANTE</a:t>
            </a:r>
            <a:r>
              <a:rPr lang="it-IT" sz="2900">
                <a:latin typeface="Garamond" pitchFamily="16" charset="0"/>
              </a:rPr>
              <a:t>: Terapeuta sistemico/relazionale; 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>
                <a:latin typeface="Garamond" pitchFamily="16" charset="0"/>
              </a:rPr>
              <a:t>DIAGNOSI NON CERTIFICATA DI ADHD</a:t>
            </a:r>
            <a:r>
              <a:rPr lang="it-IT" sz="2900">
                <a:latin typeface="Garamond" pitchFamily="16" charset="0"/>
              </a:rPr>
              <a:t> (Problemi manifestati: iperattività/oppositività/nervosismo/aggressività/comportamenti non adeguati a scuola/trasgressione delle regole sia a casa sia a scuola);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>
              <a:latin typeface="Garamond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441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4" dur="10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9" dur="10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4" dur="1000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/>
          </p:nvPr>
        </p:nvSpPr>
        <p:spPr>
          <a:xfrm>
            <a:off x="391680" y="391721"/>
            <a:ext cx="8228160" cy="7184915"/>
          </a:xfrm>
          <a:ln/>
        </p:spPr>
        <p:txBody>
          <a:bodyPr tIns="25602" anchor="t"/>
          <a:lstStyle/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u="sng" dirty="0">
                <a:latin typeface="Garamond" pitchFamily="16" charset="0"/>
              </a:rPr>
              <a:t>CARATTERISTICHE DEL CAMPIONE</a:t>
            </a:r>
            <a:r>
              <a:rPr lang="it-IT" sz="2900" b="1" u="sng" dirty="0" smtClean="0">
                <a:latin typeface="Garamond" pitchFamily="16" charset="0"/>
              </a:rPr>
              <a:t>:</a:t>
            </a:r>
            <a:endParaRPr lang="it-IT" sz="2900" b="1" u="sng" dirty="0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dirty="0">
                <a:latin typeface="Garamond" pitchFamily="16" charset="0"/>
              </a:rPr>
              <a:t>RESIDENZA</a:t>
            </a:r>
            <a:r>
              <a:rPr lang="it-IT" sz="2900" dirty="0">
                <a:latin typeface="Garamond" pitchFamily="16" charset="0"/>
              </a:rPr>
              <a:t>: Lazio/Toscana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dirty="0">
                <a:latin typeface="Garamond" pitchFamily="16" charset="0"/>
              </a:rPr>
              <a:t>LIVELLO SOCIO-CULTURALE:</a:t>
            </a:r>
            <a:r>
              <a:rPr lang="it-IT" sz="2900" dirty="0">
                <a:latin typeface="Garamond" pitchFamily="16" charset="0"/>
              </a:rPr>
              <a:t> medio;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dirty="0">
                <a:latin typeface="Garamond" pitchFamily="16" charset="0"/>
              </a:rPr>
              <a:t>LAVORO GENITORI:</a:t>
            </a:r>
            <a:r>
              <a:rPr lang="it-IT" sz="2900" dirty="0">
                <a:latin typeface="Garamond" pitchFamily="16" charset="0"/>
              </a:rPr>
              <a:t> entrambi lavorano;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dirty="0">
                <a:latin typeface="Garamond" pitchFamily="16" charset="0"/>
              </a:rPr>
              <a:t>Età GENITORI</a:t>
            </a:r>
            <a:r>
              <a:rPr lang="it-IT" sz="2900" dirty="0">
                <a:latin typeface="Garamond" pitchFamily="16" charset="0"/>
              </a:rPr>
              <a:t> (compresa tra i 35 e i 50 anni);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dirty="0" smtClean="0">
                <a:latin typeface="Garamond" pitchFamily="16" charset="0"/>
              </a:rPr>
              <a:t>GENITORI </a:t>
            </a:r>
            <a:r>
              <a:rPr lang="it-IT" sz="2900" b="1" dirty="0">
                <a:latin typeface="Garamond" pitchFamily="16" charset="0"/>
              </a:rPr>
              <a:t>SEPARATI: </a:t>
            </a:r>
            <a:r>
              <a:rPr lang="it-IT" sz="2900" dirty="0">
                <a:latin typeface="Garamond" pitchFamily="16" charset="0"/>
              </a:rPr>
              <a:t>2/6</a:t>
            </a:r>
            <a:r>
              <a:rPr lang="it-IT" sz="2900" b="1" dirty="0">
                <a:latin typeface="Garamond" pitchFamily="16" charset="0"/>
              </a:rPr>
              <a:t>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dirty="0" err="1">
                <a:latin typeface="Garamond" pitchFamily="16" charset="0"/>
              </a:rPr>
              <a:t>ETà</a:t>
            </a:r>
            <a:r>
              <a:rPr lang="it-IT" sz="2900" b="1" dirty="0">
                <a:latin typeface="Garamond" pitchFamily="16" charset="0"/>
              </a:rPr>
              <a:t> PAZIENTE DESIGNATO:</a:t>
            </a:r>
            <a:r>
              <a:rPr lang="it-IT" sz="2900" dirty="0">
                <a:latin typeface="Garamond" pitchFamily="16" charset="0"/>
              </a:rPr>
              <a:t> tra i 6 e i 12 anni;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dirty="0">
                <a:latin typeface="Garamond" pitchFamily="16" charset="0"/>
              </a:rPr>
              <a:t>GENERE PAZIENTE DESIGNATO:</a:t>
            </a:r>
            <a:r>
              <a:rPr lang="it-IT" sz="2900" dirty="0">
                <a:latin typeface="Garamond" pitchFamily="16" charset="0"/>
              </a:rPr>
              <a:t> Maschile (6/6);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dirty="0">
                <a:latin typeface="Garamond" pitchFamily="16" charset="0"/>
              </a:rPr>
              <a:t>FIGLI UNICI: </a:t>
            </a:r>
            <a:r>
              <a:rPr lang="it-IT" sz="2900" dirty="0">
                <a:latin typeface="Garamond" pitchFamily="16" charset="0"/>
              </a:rPr>
              <a:t>2/6;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dirty="0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dirty="0">
              <a:latin typeface="Garamond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401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4" dur="1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9" dur="10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4" dur="100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9" dur="1000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4" dur="1000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9" dur="1000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44" dur="1000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/>
          </p:nvPr>
        </p:nvSpPr>
        <p:spPr>
          <a:xfrm>
            <a:off x="391680" y="653829"/>
            <a:ext cx="8228160" cy="6192650"/>
          </a:xfrm>
          <a:ln/>
        </p:spPr>
        <p:txBody>
          <a:bodyPr tIns="25602" anchor="t"/>
          <a:lstStyle/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u="sng">
                <a:latin typeface="Garamond" pitchFamily="16" charset="0"/>
              </a:rPr>
              <a:t>ABBIAMO ANALIZZATO 8 MACRO AREE: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b="1" u="sng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RICHIESTA;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CARATTERISTICHE DEI GENITORI;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COMUNICAZIONE;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CONTESTO (regole familiari; miti; valori condivisi);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RELAZIONE (genogramma; mappa familiare);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COREOGRAFIA (rete sociale);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FUNZIONE DEL SINTOMO;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DIAGNOSI RELAZIONALE.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>
              <a:latin typeface="Garamond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02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4" dur="10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9" dur="100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4" dur="1000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9" dur="1000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4" dur="1000"/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9" dur="1000"/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6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6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44" dur="1000"/>
                                        <p:tgtEl>
                                          <p:spTgt spid="6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/>
          </p:nvPr>
        </p:nvSpPr>
        <p:spPr>
          <a:xfrm>
            <a:off x="456481" y="718636"/>
            <a:ext cx="8228160" cy="5450972"/>
          </a:xfrm>
          <a:ln/>
        </p:spPr>
        <p:txBody>
          <a:bodyPr tIns="25602" anchor="t">
            <a:normAutofit lnSpcReduction="10000"/>
          </a:bodyPr>
          <a:lstStyle/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u="sng">
                <a:latin typeface="Garamond" pitchFamily="16" charset="0"/>
              </a:rPr>
              <a:t>RICHIESTA: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b="1" u="sng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In tutti i casi, la richiesta verte sia </a:t>
            </a:r>
            <a:r>
              <a:rPr lang="it-IT" sz="2900" b="1">
                <a:latin typeface="Garamond" pitchFamily="16" charset="0"/>
              </a:rPr>
              <a:t>sul bambino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diminuzione dei comportamenti di aggressività/iperattività;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maggiore rispetto delle regole sia a scuola sia a casa;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minore oppositività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sia </a:t>
            </a:r>
            <a:r>
              <a:rPr lang="it-IT" sz="2900" b="1">
                <a:latin typeface="Garamond" pitchFamily="16" charset="0"/>
              </a:rPr>
              <a:t>sulla coppia/famiglia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aiuto alla coppia;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maggiore tranquillità dei genitori e/o nella famiglia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480" y="260669"/>
            <a:ext cx="3526560" cy="163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1598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6" dur="1000"/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1" dur="2000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4" dur="2000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7" dur="2000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32" dur="2000"/>
                                        <p:tgtEl>
                                          <p:spTgt spid="7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35" dur="2000"/>
                                        <p:tgtEl>
                                          <p:spTgt spid="7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/>
          </p:nvPr>
        </p:nvSpPr>
        <p:spPr>
          <a:xfrm>
            <a:off x="456481" y="587582"/>
            <a:ext cx="8228160" cy="5288235"/>
          </a:xfrm>
          <a:ln/>
        </p:spPr>
        <p:txBody>
          <a:bodyPr tIns="25602" anchor="t">
            <a:normAutofit lnSpcReduction="10000"/>
          </a:bodyPr>
          <a:lstStyle/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u="sng" dirty="0">
                <a:latin typeface="Garamond" pitchFamily="16" charset="0"/>
              </a:rPr>
              <a:t>CARATTERISTICHE DEI GENITORI</a:t>
            </a:r>
            <a:r>
              <a:rPr lang="it-IT" sz="2900" b="1" dirty="0">
                <a:latin typeface="Garamond" pitchFamily="16" charset="0"/>
              </a:rPr>
              <a:t>: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b="1" dirty="0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dirty="0">
                <a:latin typeface="Garamond" pitchFamily="16" charset="0"/>
              </a:rPr>
              <a:t>MADRI: con vissuti </a:t>
            </a:r>
            <a:r>
              <a:rPr lang="it-IT" sz="2900" b="1" dirty="0" smtClean="0">
                <a:latin typeface="Garamond" pitchFamily="16" charset="0"/>
              </a:rPr>
              <a:t>depressivi.</a:t>
            </a:r>
            <a:r>
              <a:rPr lang="it-IT" sz="2900" dirty="0" smtClean="0">
                <a:latin typeface="Garamond" pitchFamily="16" charset="0"/>
              </a:rPr>
              <a:t>                        Madri </a:t>
            </a:r>
            <a:r>
              <a:rPr lang="it-IT" sz="2900" dirty="0">
                <a:latin typeface="Garamond" pitchFamily="16" charset="0"/>
              </a:rPr>
              <a:t>sofferenti, stanche, sole; </a:t>
            </a:r>
            <a:r>
              <a:rPr lang="it-IT" sz="2900" b="1" dirty="0">
                <a:latin typeface="Garamond" pitchFamily="16" charset="0"/>
              </a:rPr>
              <a:t>madri che si </a:t>
            </a:r>
            <a:r>
              <a:rPr lang="it-IT" sz="2900" b="1" dirty="0" smtClean="0">
                <a:latin typeface="Garamond" pitchFamily="16" charset="0"/>
              </a:rPr>
              <a:t>      vergognano</a:t>
            </a:r>
            <a:r>
              <a:rPr lang="it-IT" sz="2900" dirty="0" smtClean="0">
                <a:latin typeface="Garamond" pitchFamily="16" charset="0"/>
              </a:rPr>
              <a:t> </a:t>
            </a:r>
            <a:r>
              <a:rPr lang="it-IT" sz="2900" dirty="0">
                <a:latin typeface="Garamond" pitchFamily="16" charset="0"/>
              </a:rPr>
              <a:t>della patologia del figlio;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dirty="0">
                <a:latin typeface="Garamond" pitchFamily="16" charset="0"/>
              </a:rPr>
              <a:t>PADRI: per lo più arrabbiati e/o assenti</a:t>
            </a:r>
            <a:r>
              <a:rPr lang="it-IT" sz="2900" dirty="0">
                <a:latin typeface="Garamond" pitchFamily="16" charset="0"/>
              </a:rPr>
              <a:t> (</a:t>
            </a:r>
            <a:r>
              <a:rPr lang="it-IT" sz="2900" dirty="0" smtClean="0">
                <a:latin typeface="Garamond" pitchFamily="16" charset="0"/>
              </a:rPr>
              <a:t>per lavoro </a:t>
            </a:r>
            <a:r>
              <a:rPr lang="it-IT" sz="2900" dirty="0">
                <a:latin typeface="Garamond" pitchFamily="16" charset="0"/>
              </a:rPr>
              <a:t>o perchè separati);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dirty="0">
                <a:latin typeface="Garamond" pitchFamily="16" charset="0"/>
              </a:rPr>
              <a:t>CONFLITTI NELLA COPPIA GENITORIALE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dirty="0" smtClean="0">
                <a:latin typeface="Garamond" pitchFamily="16" charset="0"/>
              </a:rPr>
              <a:t>   (</a:t>
            </a:r>
            <a:r>
              <a:rPr lang="it-IT" sz="2900" dirty="0">
                <a:latin typeface="Garamond" pitchFamily="16" charset="0"/>
              </a:rPr>
              <a:t>per lo più coperti);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b="1" dirty="0">
              <a:latin typeface="Garamond" pitchFamily="1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880" y="4833148"/>
            <a:ext cx="3591360" cy="169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6557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6" dur="1000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3" dur="1000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8" dur="1000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/>
          </p:nvPr>
        </p:nvSpPr>
        <p:spPr>
          <a:xfrm>
            <a:off x="456481" y="1156442"/>
            <a:ext cx="8228160" cy="4526395"/>
          </a:xfrm>
          <a:ln/>
        </p:spPr>
        <p:txBody>
          <a:bodyPr tIns="25602" anchor="t"/>
          <a:lstStyle/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>
                <a:latin typeface="Garamond" pitchFamily="16" charset="0"/>
              </a:rPr>
              <a:t>RUOLI RIGIDI E CONTRASTANTI NELLA COPPIA</a:t>
            </a:r>
            <a:r>
              <a:rPr lang="it-IT" sz="2900">
                <a:latin typeface="Garamond" pitchFamily="16" charset="0"/>
              </a:rPr>
              <a:t> rispetto alle modalità educative;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>
                <a:latin typeface="Garamond" pitchFamily="16" charset="0"/>
              </a:rPr>
              <a:t>ASPETTATIVE GENITORIALI MOLTO ELEVATE</a:t>
            </a:r>
            <a:r>
              <a:rPr lang="it-IT" sz="2900">
                <a:latin typeface="Garamond" pitchFamily="16" charset="0"/>
              </a:rPr>
              <a:t>: idealizzazione di un figlio “perfetto”come espressione della propria competenza genitoriale        quindi l'iperattività dei figli viene considerata dai genitori una sconfitta della loro competenza genitoriale.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4399262" y="3797799"/>
            <a:ext cx="45648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0742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6" dur="10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/>
          </p:nvPr>
        </p:nvSpPr>
        <p:spPr>
          <a:xfrm>
            <a:off x="456481" y="718636"/>
            <a:ext cx="8228160" cy="5412088"/>
          </a:xfrm>
          <a:ln/>
        </p:spPr>
        <p:txBody>
          <a:bodyPr tIns="25602" anchor="t"/>
          <a:lstStyle/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b="1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u="sng">
                <a:latin typeface="Garamond" pitchFamily="16" charset="0"/>
              </a:rPr>
              <a:t>COMUNICAZIONE: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b="1" u="sng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Rispetto rigido dei turni di parola;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Squalifiche sequenziali e squalifiche incongruenti;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>
              <a:latin typeface="Garamond" pitchFamily="1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40" y="3722791"/>
            <a:ext cx="2246400" cy="224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61" y="3722791"/>
            <a:ext cx="4802400" cy="296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8240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0" dur="20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/>
          </p:nvPr>
        </p:nvSpPr>
        <p:spPr>
          <a:xfrm>
            <a:off x="326881" y="653829"/>
            <a:ext cx="8228160" cy="7110027"/>
          </a:xfrm>
          <a:ln/>
        </p:spPr>
        <p:txBody>
          <a:bodyPr tIns="25602" anchor="t"/>
          <a:lstStyle/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u="sng" dirty="0">
                <a:latin typeface="Garamond" pitchFamily="16" charset="0"/>
              </a:rPr>
              <a:t>CONTESTO</a:t>
            </a:r>
            <a:r>
              <a:rPr lang="it-IT" sz="2900" b="1" dirty="0">
                <a:latin typeface="Garamond" pitchFamily="16" charset="0"/>
              </a:rPr>
              <a:t>: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b="1" dirty="0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dirty="0">
                <a:latin typeface="Garamond" pitchFamily="16" charset="0"/>
              </a:rPr>
              <a:t>REGOLE FAMILIARI RIGIDE E CONTRADDITTORIE</a:t>
            </a:r>
            <a:r>
              <a:rPr lang="it-IT" sz="2900" dirty="0">
                <a:latin typeface="Garamond" pitchFamily="16" charset="0"/>
              </a:rPr>
              <a:t>: 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dirty="0" smtClean="0">
                <a:latin typeface="Garamond" pitchFamily="16" charset="0"/>
              </a:rPr>
              <a:t>   Regole </a:t>
            </a:r>
            <a:r>
              <a:rPr lang="it-IT" sz="2900" dirty="0">
                <a:latin typeface="Garamond" pitchFamily="16" charset="0"/>
              </a:rPr>
              <a:t>familiari rigide e presenza di un modello educativo molto rigido in famiglia. 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dirty="0" smtClean="0">
                <a:latin typeface="Garamond" pitchFamily="16" charset="0"/>
              </a:rPr>
              <a:t>   I </a:t>
            </a:r>
            <a:r>
              <a:rPr lang="it-IT" sz="2900" dirty="0">
                <a:latin typeface="Garamond" pitchFamily="16" charset="0"/>
              </a:rPr>
              <a:t>genitori tendono ad utilizzare molti rimproveri e punizioni per far rispettare le regole. 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dirty="0" smtClean="0">
                <a:latin typeface="Garamond" pitchFamily="16" charset="0"/>
              </a:rPr>
              <a:t>   I </a:t>
            </a:r>
            <a:r>
              <a:rPr lang="it-IT" sz="2900" dirty="0">
                <a:latin typeface="Garamond" pitchFamily="16" charset="0"/>
              </a:rPr>
              <a:t>genitori, inoltre, impongono regole contraddittorie tra loro, generando confusione nel bambino, che di conseguenza non le rispetta e si ribella.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dirty="0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b="1" dirty="0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dirty="0">
              <a:latin typeface="Garamond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557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4" dur="20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7" dur="20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0" dur="20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456481" y="914497"/>
            <a:ext cx="8228160" cy="5216228"/>
          </a:xfrm>
          <a:ln/>
        </p:spPr>
        <p:txBody>
          <a:bodyPr tIns="25602" anchor="t"/>
          <a:lstStyle/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dirty="0">
                <a:latin typeface="Garamond" pitchFamily="16" charset="0"/>
              </a:rPr>
              <a:t>FAMIGLIE CHE STANNO SULLA PERFORMANCE/SUL COMPITO : 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dirty="0" smtClean="0">
                <a:latin typeface="Garamond" pitchFamily="16" charset="0"/>
              </a:rPr>
              <a:t>   famiglie </a:t>
            </a:r>
            <a:r>
              <a:rPr lang="it-IT" sz="2900" dirty="0">
                <a:latin typeface="Garamond" pitchFamily="16" charset="0"/>
              </a:rPr>
              <a:t>che non sanno giocare; 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dirty="0" smtClean="0">
                <a:latin typeface="Garamond" pitchFamily="16" charset="0"/>
              </a:rPr>
              <a:t>   poca </a:t>
            </a:r>
            <a:r>
              <a:rPr lang="it-IT" sz="2900" dirty="0">
                <a:latin typeface="Garamond" pitchFamily="16" charset="0"/>
              </a:rPr>
              <a:t>attenzione alla sfera emotiva ed </a:t>
            </a:r>
            <a:r>
              <a:rPr lang="it-IT" sz="2900" dirty="0" smtClean="0">
                <a:latin typeface="Garamond" pitchFamily="16" charset="0"/>
              </a:rPr>
              <a:t>eccessiva attenzione </a:t>
            </a:r>
            <a:r>
              <a:rPr lang="it-IT" sz="2900" dirty="0">
                <a:latin typeface="Garamond" pitchFamily="16" charset="0"/>
              </a:rPr>
              <a:t>alla sfera cognitiva/di performance;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dirty="0">
                <a:latin typeface="Garamond" pitchFamily="16" charset="0"/>
              </a:rPr>
              <a:t>EMOZIONI CONGELATE;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dirty="0">
                <a:latin typeface="Garamond" pitchFamily="16" charset="0"/>
              </a:rPr>
              <a:t>SEGRETI;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b="1" dirty="0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b="1" dirty="0">
              <a:solidFill>
                <a:srgbClr val="FF0000"/>
              </a:solidFill>
              <a:latin typeface="Garamond" pitchFamily="1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659" y="4299759"/>
            <a:ext cx="5420160" cy="241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7218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4" dur="2000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7" dur="2000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4" dur="1000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1" dur="1000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/>
          </p:nvPr>
        </p:nvSpPr>
        <p:spPr>
          <a:xfrm>
            <a:off x="326881" y="522776"/>
            <a:ext cx="8228160" cy="7347651"/>
          </a:xfrm>
          <a:ln/>
        </p:spPr>
        <p:txBody>
          <a:bodyPr tIns="25602" anchor="t"/>
          <a:lstStyle/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u="sng">
                <a:latin typeface="Garamond" pitchFamily="16" charset="0"/>
              </a:rPr>
              <a:t>RELAZIONE</a:t>
            </a:r>
            <a:r>
              <a:rPr lang="it-IT" sz="2900" b="1">
                <a:latin typeface="Garamond" pitchFamily="16" charset="0"/>
              </a:rPr>
              <a:t>: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b="1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>
                <a:latin typeface="Garamond" pitchFamily="16" charset="0"/>
              </a:rPr>
              <a:t>MAPPA FAMILIARE: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Adultizzazione del paziente designato;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Ipercoinvolgimento tra madre e paziente designato;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Confini diffusi tra madre e paziente designato;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Conflitto (per lo più coperto) tra moglie e marito.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Triangolazione (deviazione con attacco).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Conflitto nella fratria (per i figli non unici)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Confini rigidi con esterno;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b="1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>
              <a:latin typeface="Garamond" pitchFamily="1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881" y="326915"/>
            <a:ext cx="2612160" cy="182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7384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0" dur="2000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3" dur="2000"/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6" dur="2000"/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9" dur="2000"/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2" dur="2000"/>
                                        <p:tgtEl>
                                          <p:spTgt spid="13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5" dur="2000"/>
                                        <p:tgtEl>
                                          <p:spTgt spid="133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98530" y="131393"/>
            <a:ext cx="8088270" cy="6365275"/>
          </a:xfrm>
        </p:spPr>
        <p:txBody>
          <a:bodyPr>
            <a:normAutofit/>
          </a:bodyPr>
          <a:lstStyle/>
          <a:p>
            <a:pPr algn="l"/>
            <a:r>
              <a:rPr lang="it-IT" sz="2000" dirty="0" smtClean="0">
                <a:latin typeface="Garamond"/>
                <a:cs typeface="Garamond"/>
              </a:rPr>
              <a:t>(2)</a:t>
            </a:r>
            <a:r>
              <a:rPr lang="it-IT" sz="2000" dirty="0">
                <a:latin typeface="Garamond"/>
                <a:cs typeface="Garamond"/>
              </a:rPr>
              <a:t> </a:t>
            </a:r>
            <a:r>
              <a:rPr lang="it-IT" sz="2000" dirty="0" smtClean="0">
                <a:latin typeface="Garamond"/>
                <a:cs typeface="Garamond"/>
              </a:rPr>
              <a:t>Sei o più dei seguenti sintomi di </a:t>
            </a:r>
            <a:r>
              <a:rPr lang="it-IT" sz="2000" b="1" u="sng" dirty="0" smtClean="0">
                <a:latin typeface="Garamond"/>
                <a:cs typeface="Garamond"/>
              </a:rPr>
              <a:t>iperattività/impulsività </a:t>
            </a:r>
            <a:r>
              <a:rPr lang="it-IT" sz="2000" dirty="0" smtClean="0">
                <a:latin typeface="Garamond"/>
                <a:cs typeface="Garamond"/>
              </a:rPr>
              <a:t>che perdurano per almeno sei mesi con un’intensità che causa disadattamento e contrasta con il livello di sviluppo:</a:t>
            </a:r>
            <a:br>
              <a:rPr lang="it-IT" sz="2000" dirty="0" smtClean="0">
                <a:latin typeface="Garamond"/>
                <a:cs typeface="Garamond"/>
              </a:rPr>
            </a:br>
            <a:r>
              <a:rPr lang="it-IT" sz="2000" dirty="0" smtClean="0">
                <a:latin typeface="Garamond"/>
                <a:cs typeface="Garamond"/>
              </a:rPr>
              <a:t>a) spesso muove con irrequietezza mani e piedi o si dimena sulla sedia;</a:t>
            </a:r>
            <a:r>
              <a:rPr lang="it-IT" sz="2000" dirty="0">
                <a:latin typeface="Garamond"/>
                <a:cs typeface="Garamond"/>
              </a:rPr>
              <a:t/>
            </a:r>
            <a:br>
              <a:rPr lang="it-IT" sz="2000" dirty="0">
                <a:latin typeface="Garamond"/>
                <a:cs typeface="Garamond"/>
              </a:rPr>
            </a:br>
            <a:r>
              <a:rPr lang="it-IT" sz="2000" dirty="0" smtClean="0">
                <a:latin typeface="Garamond"/>
                <a:cs typeface="Garamond"/>
              </a:rPr>
              <a:t>b) spesso lascia il proprio posto a sedere in classe o in altre situazioni in cui ci si aspetta che resti seduto;</a:t>
            </a:r>
            <a:r>
              <a:rPr lang="it-IT" sz="2000" dirty="0">
                <a:latin typeface="Garamond"/>
                <a:cs typeface="Garamond"/>
              </a:rPr>
              <a:t/>
            </a:r>
            <a:br>
              <a:rPr lang="it-IT" sz="2000" dirty="0">
                <a:latin typeface="Garamond"/>
                <a:cs typeface="Garamond"/>
              </a:rPr>
            </a:br>
            <a:r>
              <a:rPr lang="it-IT" sz="2000" dirty="0" smtClean="0">
                <a:latin typeface="Garamond"/>
                <a:cs typeface="Garamond"/>
              </a:rPr>
              <a:t>c) spesso scorrazza e salta dovunque in modo eccessivo </a:t>
            </a:r>
            <a:r>
              <a:rPr lang="it-IT" sz="2000" b="1" u="sng" dirty="0" smtClean="0">
                <a:latin typeface="Garamond"/>
                <a:cs typeface="Garamond"/>
              </a:rPr>
              <a:t/>
            </a:r>
            <a:br>
              <a:rPr lang="it-IT" sz="2000" b="1" u="sng" dirty="0" smtClean="0">
                <a:latin typeface="Garamond"/>
                <a:cs typeface="Garamond"/>
              </a:rPr>
            </a:br>
            <a:r>
              <a:rPr lang="it-IT" sz="2000" dirty="0" smtClean="0">
                <a:latin typeface="Garamond"/>
                <a:cs typeface="Garamond"/>
              </a:rPr>
              <a:t>in situazioni in cui è fuori luogo;</a:t>
            </a:r>
            <a:br>
              <a:rPr lang="it-IT" sz="2000" dirty="0" smtClean="0">
                <a:latin typeface="Garamond"/>
                <a:cs typeface="Garamond"/>
              </a:rPr>
            </a:br>
            <a:r>
              <a:rPr lang="it-IT" sz="2000" dirty="0" smtClean="0">
                <a:latin typeface="Garamond"/>
                <a:cs typeface="Garamond"/>
              </a:rPr>
              <a:t>d) spesso ha difficoltà a giocare o a dedicarsi a divertimenti in modo tranquillo;</a:t>
            </a:r>
            <a:br>
              <a:rPr lang="it-IT" sz="2000" dirty="0" smtClean="0">
                <a:latin typeface="Garamond"/>
                <a:cs typeface="Garamond"/>
              </a:rPr>
            </a:br>
            <a:r>
              <a:rPr lang="it-IT" sz="2000" dirty="0" smtClean="0">
                <a:latin typeface="Garamond"/>
                <a:cs typeface="Garamond"/>
              </a:rPr>
              <a:t>e) è spesso “sotto pressione” o agisce come se fosse “motorizzato”;</a:t>
            </a:r>
            <a:br>
              <a:rPr lang="it-IT" sz="2000" dirty="0" smtClean="0">
                <a:latin typeface="Garamond"/>
                <a:cs typeface="Garamond"/>
              </a:rPr>
            </a:br>
            <a:r>
              <a:rPr lang="it-IT" sz="2000" dirty="0" err="1" smtClean="0">
                <a:latin typeface="Garamond"/>
                <a:cs typeface="Garamond"/>
              </a:rPr>
              <a:t>f</a:t>
            </a:r>
            <a:r>
              <a:rPr lang="it-IT" sz="2000" dirty="0" smtClean="0">
                <a:latin typeface="Garamond"/>
                <a:cs typeface="Garamond"/>
              </a:rPr>
              <a:t>) spesso parla troppo.</a:t>
            </a:r>
            <a:br>
              <a:rPr lang="it-IT" sz="2000" dirty="0" smtClean="0">
                <a:latin typeface="Garamond"/>
                <a:cs typeface="Garamond"/>
              </a:rPr>
            </a:br>
            <a:r>
              <a:rPr lang="it-IT" sz="2000" dirty="0" smtClean="0">
                <a:latin typeface="Garamond"/>
                <a:cs typeface="Garamond"/>
              </a:rPr>
              <a:t/>
            </a:r>
            <a:br>
              <a:rPr lang="it-IT" sz="2000" dirty="0" smtClean="0">
                <a:latin typeface="Garamond"/>
                <a:cs typeface="Garamond"/>
              </a:rPr>
            </a:br>
            <a:r>
              <a:rPr lang="it-IT" sz="2000" dirty="0">
                <a:latin typeface="Garamond"/>
                <a:cs typeface="Garamond"/>
              </a:rPr>
              <a:t/>
            </a:r>
            <a:br>
              <a:rPr lang="it-IT" sz="2000" dirty="0">
                <a:latin typeface="Garamond"/>
                <a:cs typeface="Garamond"/>
              </a:rPr>
            </a:br>
            <a:r>
              <a:rPr lang="it-IT" sz="2000" b="1" u="sng" dirty="0" smtClean="0">
                <a:latin typeface="Garamond"/>
                <a:cs typeface="Garamond"/>
              </a:rPr>
              <a:t>Impulsività</a:t>
            </a:r>
            <a:br>
              <a:rPr lang="it-IT" sz="2000" b="1" u="sng" dirty="0" smtClean="0">
                <a:latin typeface="Garamond"/>
                <a:cs typeface="Garamond"/>
              </a:rPr>
            </a:br>
            <a:r>
              <a:rPr lang="it-IT" sz="2000" b="1" u="sng" dirty="0" smtClean="0">
                <a:latin typeface="Garamond"/>
                <a:cs typeface="Garamond"/>
              </a:rPr>
              <a:t/>
            </a:r>
            <a:br>
              <a:rPr lang="it-IT" sz="2000" b="1" u="sng" dirty="0" smtClean="0">
                <a:latin typeface="Garamond"/>
                <a:cs typeface="Garamond"/>
              </a:rPr>
            </a:br>
            <a:r>
              <a:rPr lang="it-IT" sz="2000" dirty="0" smtClean="0">
                <a:latin typeface="Garamond"/>
                <a:cs typeface="Garamond"/>
              </a:rPr>
              <a:t>g) spesso “spara” le risposte prima che le domande siano state completate;</a:t>
            </a:r>
            <a:br>
              <a:rPr lang="it-IT" sz="2000" dirty="0" smtClean="0">
                <a:latin typeface="Garamond"/>
                <a:cs typeface="Garamond"/>
              </a:rPr>
            </a:br>
            <a:r>
              <a:rPr lang="it-IT" sz="2000" dirty="0" smtClean="0">
                <a:latin typeface="Garamond"/>
                <a:cs typeface="Garamond"/>
              </a:rPr>
              <a:t>h) spesso ha difficoltà ad attendere il proprio turno;</a:t>
            </a:r>
            <a:br>
              <a:rPr lang="it-IT" sz="2000" dirty="0" smtClean="0">
                <a:latin typeface="Garamond"/>
                <a:cs typeface="Garamond"/>
              </a:rPr>
            </a:br>
            <a:r>
              <a:rPr lang="it-IT" sz="2000" dirty="0" smtClean="0">
                <a:latin typeface="Garamond"/>
                <a:cs typeface="Garamond"/>
              </a:rPr>
              <a:t>i) spesso interrompe gli altri o è invadente nei loro confronti  (per es., si intromette nelle conversazioni o nei giochi).</a:t>
            </a:r>
            <a:endParaRPr lang="it-IT" sz="2000" b="1" u="sng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3414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/>
          </p:nvPr>
        </p:nvSpPr>
        <p:spPr>
          <a:xfrm>
            <a:off x="262080" y="1025388"/>
            <a:ext cx="8228160" cy="5540262"/>
          </a:xfrm>
          <a:ln/>
        </p:spPr>
        <p:txBody>
          <a:bodyPr tIns="25602" anchor="t"/>
          <a:lstStyle/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u="sng" dirty="0">
                <a:latin typeface="Garamond" pitchFamily="16" charset="0"/>
              </a:rPr>
              <a:t>GENOGRAMMA: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b="1" u="sng" dirty="0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dirty="0">
                <a:latin typeface="Garamond" pitchFamily="16" charset="0"/>
              </a:rPr>
              <a:t>Nonni assenti e conflitti con famiglia d'origine </a:t>
            </a:r>
            <a:r>
              <a:rPr lang="it-IT" sz="2900" dirty="0">
                <a:latin typeface="Garamond" pitchFamily="16" charset="0"/>
              </a:rPr>
              <a:t>(assenti </a:t>
            </a:r>
            <a:r>
              <a:rPr lang="it-IT" sz="2900" dirty="0" err="1">
                <a:latin typeface="Garamond" pitchFamily="16" charset="0"/>
              </a:rPr>
              <a:t>perchè</a:t>
            </a:r>
            <a:r>
              <a:rPr lang="it-IT" sz="2900" dirty="0">
                <a:latin typeface="Garamond" pitchFamily="16" charset="0"/>
              </a:rPr>
              <a:t> non voluti nella famiglia nucleare; </a:t>
            </a:r>
            <a:r>
              <a:rPr lang="it-IT" sz="2900" dirty="0" err="1">
                <a:latin typeface="Garamond" pitchFamily="16" charset="0"/>
              </a:rPr>
              <a:t>perchè</a:t>
            </a:r>
            <a:r>
              <a:rPr lang="it-IT" sz="2900" dirty="0">
                <a:latin typeface="Garamond" pitchFamily="16" charset="0"/>
              </a:rPr>
              <a:t> non vogliono far parte della famiglia nucleare o </a:t>
            </a:r>
            <a:r>
              <a:rPr lang="it-IT" sz="2900" dirty="0" err="1">
                <a:latin typeface="Garamond" pitchFamily="16" charset="0"/>
              </a:rPr>
              <a:t>perchè</a:t>
            </a:r>
            <a:r>
              <a:rPr lang="it-IT" sz="2900" dirty="0">
                <a:latin typeface="Garamond" pitchFamily="16" charset="0"/>
              </a:rPr>
              <a:t> ammalati);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dirty="0">
                <a:latin typeface="Garamond" pitchFamily="16" charset="0"/>
              </a:rPr>
              <a:t>Lutti importanti in almeno una delle famiglie d'origine </a:t>
            </a:r>
            <a:r>
              <a:rPr lang="it-IT" sz="2900" dirty="0">
                <a:latin typeface="Garamond" pitchFamily="16" charset="0"/>
              </a:rPr>
              <a:t>(da indagare maggiormente);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dirty="0">
                <a:latin typeface="Garamond" pitchFamily="16" charset="0"/>
              </a:rPr>
              <a:t>Conflitti con fratria genitoriale</a:t>
            </a:r>
            <a:r>
              <a:rPr lang="it-IT" sz="2900" dirty="0">
                <a:latin typeface="Garamond" pitchFamily="16" charset="0"/>
              </a:rPr>
              <a:t>.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dirty="0">
                <a:latin typeface="Garamond" pitchFamily="16" charset="0"/>
              </a:rPr>
              <a:t>Contabilità girevole? </a:t>
            </a:r>
            <a:r>
              <a:rPr lang="it-IT" sz="2900" dirty="0">
                <a:latin typeface="Garamond" pitchFamily="16" charset="0"/>
              </a:rPr>
              <a:t>(da indagare maggiormente)</a:t>
            </a:r>
            <a:r>
              <a:rPr lang="it-IT" sz="2900" b="1" dirty="0">
                <a:solidFill>
                  <a:srgbClr val="FF0000"/>
                </a:solidFill>
                <a:latin typeface="Garamond" pitchFamily="16" charset="0"/>
              </a:rPr>
              <a:t> 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dirty="0">
              <a:latin typeface="Garamond" pitchFamily="1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960" y="195861"/>
            <a:ext cx="2377440" cy="196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9499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0" dur="2000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3" dur="2000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6" dur="2000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/>
          </p:nvPr>
        </p:nvSpPr>
        <p:spPr>
          <a:xfrm>
            <a:off x="456481" y="783442"/>
            <a:ext cx="8228160" cy="6192650"/>
          </a:xfrm>
          <a:ln/>
        </p:spPr>
        <p:txBody>
          <a:bodyPr tIns="25602" anchor="t"/>
          <a:lstStyle/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u="sng" dirty="0">
                <a:latin typeface="Garamond" pitchFamily="16" charset="0"/>
              </a:rPr>
              <a:t>COREOGRAFIA (rete sociale)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dirty="0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dirty="0">
                <a:latin typeface="Garamond" pitchFamily="16" charset="0"/>
              </a:rPr>
              <a:t>RETE SOCIALE QUASI ASSENTE</a:t>
            </a:r>
            <a:r>
              <a:rPr lang="it-IT" sz="2900" dirty="0">
                <a:latin typeface="Garamond" pitchFamily="16" charset="0"/>
              </a:rPr>
              <a:t>: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dirty="0">
                <a:latin typeface="Garamond" pitchFamily="16" charset="0"/>
              </a:rPr>
              <a:t>no famiglie d'origine; 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dirty="0">
                <a:latin typeface="Garamond" pitchFamily="16" charset="0"/>
              </a:rPr>
              <a:t>no legami con fratelli/sorelle dei 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dirty="0" smtClean="0">
                <a:latin typeface="Garamond" pitchFamily="16" charset="0"/>
              </a:rPr>
              <a:t>   genitori</a:t>
            </a:r>
            <a:r>
              <a:rPr lang="it-IT" sz="2900" dirty="0">
                <a:latin typeface="Garamond" pitchFamily="16" charset="0"/>
              </a:rPr>
              <a:t>; 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dirty="0">
                <a:latin typeface="Garamond" pitchFamily="16" charset="0"/>
              </a:rPr>
              <a:t>pochi amici dei genitori; 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dirty="0">
                <a:latin typeface="Garamond" pitchFamily="16" charset="0"/>
              </a:rPr>
              <a:t>pochi amici del paziente designato; 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dirty="0">
                <a:latin typeface="Garamond" pitchFamily="16" charset="0"/>
              </a:rPr>
              <a:t>poche attività extra scolastiche;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dirty="0">
                <a:latin typeface="Garamond" pitchFamily="16" charset="0"/>
              </a:rPr>
              <a:t>poche attività extra lavorative.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dirty="0">
              <a:latin typeface="Garamond" pitchFamily="1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080" y="2416574"/>
            <a:ext cx="2808000" cy="396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5686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0" dur="2000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3" dur="2000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6" dur="2000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9" dur="2000"/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2" dur="2000"/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5" dur="2000"/>
                                        <p:tgtEl>
                                          <p:spTgt spid="153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/>
          </p:nvPr>
        </p:nvSpPr>
        <p:spPr>
          <a:xfrm>
            <a:off x="391680" y="914497"/>
            <a:ext cx="8228160" cy="5540261"/>
          </a:xfrm>
          <a:ln/>
        </p:spPr>
        <p:txBody>
          <a:bodyPr tIns="25602" anchor="t"/>
          <a:lstStyle/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u="sng">
                <a:latin typeface="Garamond" pitchFamily="16" charset="0"/>
              </a:rPr>
              <a:t>FUNZIONE DEL SINTOMO: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b="1" u="sng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b="1" u="sng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>
                <a:latin typeface="Garamond" pitchFamily="16" charset="0"/>
              </a:rPr>
              <a:t>IPOTESI MORFOSTATICA: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Il PD cerca di proteggere l'unione della coppia genitoriale e di conseguenza anche l'unità di tutto il sistema familiare.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Il bambino, coi suoi comportamenti problematici, attiva così i genitori, distraendoli dai propri problemi coniugali. 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>
              <a:solidFill>
                <a:srgbClr val="FF0000"/>
              </a:solidFill>
              <a:latin typeface="Garamond" pitchFamily="1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080" y="718637"/>
            <a:ext cx="3199680" cy="235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1588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0" dur="2000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/>
          </p:nvPr>
        </p:nvSpPr>
        <p:spPr>
          <a:xfrm>
            <a:off x="262080" y="632227"/>
            <a:ext cx="8228160" cy="5702999"/>
          </a:xfrm>
          <a:ln/>
        </p:spPr>
        <p:txBody>
          <a:bodyPr tIns="25602" anchor="t"/>
          <a:lstStyle/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u="sng">
                <a:latin typeface="Garamond" pitchFamily="16" charset="0"/>
              </a:rPr>
              <a:t>FUNZIONE DEL SINTOMO: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>
                <a:latin typeface="Garamond" pitchFamily="16" charset="0"/>
              </a:rPr>
              <a:t>IPOTESI MORFOGENETICA</a:t>
            </a:r>
            <a:r>
              <a:rPr lang="it-IT" sz="2900">
                <a:latin typeface="Garamond" pitchFamily="16" charset="0"/>
              </a:rPr>
              <a:t>: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Il paziente designato vuole portare alla luce sia il conflitto genitoriale, sia il conflitto intergenerazionale;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Il PD vuole richiamare nel sistema il padre periferico (reso tale probabilmente anche dalla ipercompetenza della madre);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Il PD vuole creare un'unione genitoriale;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>
              <a:latin typeface="Garamond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155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0" dur="2000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3" dur="2000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/>
          </p:nvPr>
        </p:nvSpPr>
        <p:spPr>
          <a:xfrm>
            <a:off x="353450" y="914497"/>
            <a:ext cx="8228160" cy="5216228"/>
          </a:xfrm>
          <a:ln/>
        </p:spPr>
        <p:txBody>
          <a:bodyPr tIns="25602" anchor="t"/>
          <a:lstStyle/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dirty="0">
                <a:latin typeface="Garamond" pitchFamily="16" charset="0"/>
              </a:rPr>
              <a:t>Il PD vuole denunciare una chiusura depressiva del sistema (soprattutto materna), permettendone un miglioramento, attraverso un'apertura dello stesso sia alle gerarchie verticali, sia alle gerarchie orizzontali.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dirty="0">
                <a:latin typeface="Garamond" pitchFamily="16" charset="0"/>
              </a:rPr>
              <a:t>In questo modo il PD vuole cominciare a seminare le basi per la propria individuazione/separazione, attraverso anche una propria maggiore libertà.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dirty="0">
              <a:latin typeface="Garamond" pitchFamily="1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60" y="4365938"/>
            <a:ext cx="2973722" cy="229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00" y="4365938"/>
            <a:ext cx="2521628" cy="240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6531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0" dur="2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/>
          </p:nvPr>
        </p:nvSpPr>
        <p:spPr>
          <a:xfrm>
            <a:off x="391680" y="1025388"/>
            <a:ext cx="8228160" cy="4526396"/>
          </a:xfrm>
          <a:ln/>
        </p:spPr>
        <p:txBody>
          <a:bodyPr tIns="25602" anchor="t">
            <a:normAutofit lnSpcReduction="10000"/>
          </a:bodyPr>
          <a:lstStyle/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b="1" u="sng">
                <a:latin typeface="Garamond" pitchFamily="16" charset="0"/>
              </a:rPr>
              <a:t>IPOTESI DI DIAGNOSI RELAZIONALE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b="1" u="sng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PAZIENTE DESIGNATO=</a:t>
            </a:r>
            <a:r>
              <a:rPr lang="it-IT" sz="2900" b="1">
                <a:latin typeface="Garamond" pitchFamily="16" charset="0"/>
              </a:rPr>
              <a:t>POLO EMOTIVO DELLA FAMIGLIA;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PAZIENTE DESIGNATO=</a:t>
            </a:r>
            <a:r>
              <a:rPr lang="it-IT" sz="2900" b="1">
                <a:latin typeface="Garamond" pitchFamily="16" charset="0"/>
              </a:rPr>
              <a:t>SVEGLIA E ATTIVATORE DELLA FAMIGLIA;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PAZIENTE DESIGNATO:</a:t>
            </a:r>
            <a:r>
              <a:rPr lang="it-IT" sz="2900" b="1">
                <a:latin typeface="Garamond" pitchFamily="16" charset="0"/>
              </a:rPr>
              <a:t> FUNZIONE ANTIDEPRESSIVA/CONSOLATORIA</a:t>
            </a:r>
            <a:r>
              <a:rPr lang="it-IT" sz="2900">
                <a:latin typeface="Garamond" pitchFamily="16" charset="0"/>
              </a:rPr>
              <a:t> per tutta la famiglia;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720" y="891454"/>
            <a:ext cx="907200" cy="87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40" y="5355923"/>
            <a:ext cx="907200" cy="87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40" y="5072213"/>
            <a:ext cx="907200" cy="87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241" y="3070403"/>
            <a:ext cx="907200" cy="87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41" y="5420729"/>
            <a:ext cx="907200" cy="87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1" y="5682837"/>
            <a:ext cx="907200" cy="87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164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4" dur="10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9" dur="1000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/>
          </p:nvPr>
        </p:nvSpPr>
        <p:spPr>
          <a:xfrm>
            <a:off x="326880" y="391721"/>
            <a:ext cx="8340601" cy="6044315"/>
          </a:xfrm>
          <a:ln/>
        </p:spPr>
        <p:txBody>
          <a:bodyPr tIns="25602" anchor="t"/>
          <a:lstStyle/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dirty="0">
                <a:latin typeface="Garamond" pitchFamily="16" charset="0"/>
              </a:rPr>
              <a:t>Il PD sembrerebbe il partner competente di una madre/moglie depressa</a:t>
            </a:r>
            <a:r>
              <a:rPr lang="it-IT" sz="2900" b="1" dirty="0">
                <a:latin typeface="Garamond" pitchFamily="16" charset="0"/>
              </a:rPr>
              <a:t>. </a:t>
            </a:r>
            <a:r>
              <a:rPr lang="it-IT" sz="2900" b="1" dirty="0" smtClean="0">
                <a:latin typeface="Garamond" pitchFamily="16" charset="0"/>
              </a:rPr>
              <a:t> </a:t>
            </a:r>
            <a:r>
              <a:rPr lang="it-IT" sz="2900" dirty="0" smtClean="0">
                <a:latin typeface="Garamond" pitchFamily="16" charset="0"/>
              </a:rPr>
              <a:t>Col proprio comportamento iperattivo/oppositivo richiamerebbe </a:t>
            </a:r>
            <a:r>
              <a:rPr lang="it-IT" sz="2900" dirty="0">
                <a:latin typeface="Garamond" pitchFamily="16" charset="0"/>
              </a:rPr>
              <a:t>nel sistema familiare il padre assente.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dirty="0">
                <a:latin typeface="Garamond" pitchFamily="16" charset="0"/>
              </a:rPr>
              <a:t>Il padre, rientrato nel sistema, si alleerebbe con la moglie, e insieme attaccherebbero (deviazione attacco) il comportamento del figlio non perfetto. </a:t>
            </a:r>
            <a:endParaRPr lang="it-IT" sz="2900" dirty="0" smtClean="0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 dirty="0" smtClean="0">
                <a:latin typeface="Garamond" pitchFamily="16" charset="0"/>
              </a:rPr>
              <a:t> Il </a:t>
            </a:r>
            <a:r>
              <a:rPr lang="it-IT" sz="2900" dirty="0">
                <a:latin typeface="Garamond" pitchFamily="16" charset="0"/>
              </a:rPr>
              <a:t>figlio rappresenta per loro un riscatto rispetto alle </a:t>
            </a:r>
            <a:r>
              <a:rPr lang="it-IT" sz="2900" dirty="0" smtClean="0">
                <a:latin typeface="Garamond" pitchFamily="16" charset="0"/>
              </a:rPr>
              <a:t>  rispettive </a:t>
            </a:r>
            <a:r>
              <a:rPr lang="it-IT" sz="2900" dirty="0">
                <a:latin typeface="Garamond" pitchFamily="16" charset="0"/>
              </a:rPr>
              <a:t>famiglie d'origine e di conseguenza, col proprio comportamento, metterebbe in discussione la tanto ricercata competenza genitoriale e personale dei due coniugi.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 dirty="0">
              <a:latin typeface="Garamond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310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7" dur="20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/>
          </p:nvPr>
        </p:nvSpPr>
        <p:spPr>
          <a:xfrm>
            <a:off x="326881" y="553018"/>
            <a:ext cx="8228160" cy="6044315"/>
          </a:xfrm>
          <a:ln/>
        </p:spPr>
        <p:txBody>
          <a:bodyPr tIns="25602" anchor="t"/>
          <a:lstStyle/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La coppia genitoriale a questo punto tenderebbe a chiedere aiuto all'esterno (ai terapeuti), e così facendo aprirebbe i propri confini rigidi all'esterno.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Il sistema tutto si attiverebbe e anche il conflitto coniugale coperto tra i coniugi potrebbe diventare manifesto. 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Il sistema inoltre, ormai aperto all'esterno, potrebbe allargare i propri rapporti anche alle rispettive famiglie d'origine.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>
                <a:latin typeface="Garamond" pitchFamily="16" charset="0"/>
              </a:rPr>
              <a:t>Il PD, svincolato dalla madre/moglie, potrebbe così “permettersi” di cominciare ad individuarsi/separarsi e  riappropriarsi delle proprie attività di “bambino”.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>
              <a:latin typeface="Garamond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610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7" dur="2000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2" dur="2000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/>
          </p:nvPr>
        </p:nvSpPr>
        <p:spPr>
          <a:xfrm>
            <a:off x="391680" y="326915"/>
            <a:ext cx="8228160" cy="7131629"/>
          </a:xfrm>
          <a:ln/>
        </p:spPr>
        <p:txBody>
          <a:bodyPr tIns="22401" anchor="t"/>
          <a:lstStyle/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500">
                <a:latin typeface="Garamond" pitchFamily="16" charset="0"/>
              </a:rPr>
              <a:t>In sintesi:</a:t>
            </a:r>
            <a:r>
              <a:rPr lang="it-IT" sz="2500" b="1" u="sng">
                <a:latin typeface="Garamond" pitchFamily="16" charset="0"/>
              </a:rPr>
              <a:t> CARATTERISTICHE FAMILIARI DEL PAZIENTE DESIGNATO IPERATTIVO: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500">
                <a:latin typeface="Garamond" pitchFamily="16" charset="0"/>
              </a:rPr>
              <a:t>Conflitti genitoriali ed intergenerazionali;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500">
                <a:latin typeface="Garamond" pitchFamily="16" charset="0"/>
              </a:rPr>
              <a:t>Famiglie d'origine quasi assenti;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500">
                <a:latin typeface="Garamond" pitchFamily="16" charset="0"/>
              </a:rPr>
              <a:t>Assenza di un'adeguata rete sociale;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500">
                <a:latin typeface="Garamond" pitchFamily="16" charset="0"/>
              </a:rPr>
              <a:t>Vissuti depressivi (per lo più nella madre);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500">
                <a:latin typeface="Garamond" pitchFamily="16" charset="0"/>
              </a:rPr>
              <a:t>Rabbia nel padre;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500">
                <a:latin typeface="Garamond" pitchFamily="16" charset="0"/>
              </a:rPr>
              <a:t>Emozioni congelate;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500">
                <a:latin typeface="Garamond" pitchFamily="16" charset="0"/>
              </a:rPr>
              <a:t>Regole rigide;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500">
                <a:latin typeface="Garamond" pitchFamily="16" charset="0"/>
              </a:rPr>
              <a:t>Segreti;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500">
                <a:latin typeface="Garamond" pitchFamily="16" charset="0"/>
              </a:rPr>
              <a:t>Adultizzazione </a:t>
            </a:r>
          </a:p>
          <a:p>
            <a:pPr marL="391686" indent="-293764" algn="l">
              <a:spcAft>
                <a:spcPts val="1282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500">
                <a:latin typeface="Garamond" pitchFamily="16" charset="0"/>
              </a:rPr>
              <a:t>Triangolazione (deviazione con attacco)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>
              <a:latin typeface="Garamond" pitchFamily="16" charset="0"/>
            </a:endParaRP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 sz="2900">
              <a:latin typeface="Garamond" pitchFamily="1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880" y="2089660"/>
            <a:ext cx="2989440" cy="298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4357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0" dur="20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3" dur="20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6" dur="20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9" dur="2000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2" dur="2000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5" dur="2000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8" dur="2000"/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31" dur="2000"/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34" dur="2000"/>
                                        <p:tgtEl>
                                          <p:spTgt spid="22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/>
          </p:nvPr>
        </p:nvSpPr>
        <p:spPr>
          <a:xfrm>
            <a:off x="456481" y="1604329"/>
            <a:ext cx="8228160" cy="4526396"/>
          </a:xfrm>
          <a:ln/>
        </p:spPr>
        <p:txBody>
          <a:bodyPr tIns="32002" anchor="t"/>
          <a:lstStyle/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3600">
                <a:latin typeface="Garamond" pitchFamily="16" charset="0"/>
              </a:rPr>
              <a:t>"Per quanto numerosi siano i casi di cigni bianchi che possiamo aver osservato, ciò non giustifica la conclusione che tutti i cigni siano bianchi." </a:t>
            </a:r>
          </a:p>
          <a:p>
            <a:pPr marL="391686" indent="-293764" algn="l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3600">
                <a:latin typeface="Garamond" pitchFamily="16" charset="0"/>
              </a:rPr>
              <a:t>Karl Popper</a:t>
            </a:r>
          </a:p>
        </p:txBody>
      </p:sp>
    </p:spTree>
    <p:extLst>
      <p:ext uri="{BB962C8B-B14F-4D97-AF65-F5344CB8AC3E}">
        <p14:creationId xmlns:p14="http://schemas.microsoft.com/office/powerpoint/2010/main" val="26304688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 decel="100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decel="100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decel="100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decel="100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800" decel="1000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800" decel="1000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800" decel="1000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800" decel="1000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090637"/>
          </a:xfrm>
        </p:spPr>
        <p:txBody>
          <a:bodyPr>
            <a:noAutofit/>
          </a:bodyPr>
          <a:lstStyle/>
          <a:p>
            <a:pPr algn="l"/>
            <a:r>
              <a:rPr lang="it-IT" sz="2400" dirty="0" smtClean="0">
                <a:latin typeface="Garamond"/>
                <a:cs typeface="Garamond"/>
              </a:rPr>
              <a:t>B. Alcuni dei sintomi di iperattività- impulsività o di disattenzione che causano compromissione erano presenti prima dei 7 anni di età.</a:t>
            </a:r>
            <a:br>
              <a:rPr lang="it-IT" sz="2400" dirty="0" smtClean="0">
                <a:latin typeface="Garamond"/>
                <a:cs typeface="Garamond"/>
              </a:rPr>
            </a:br>
            <a:r>
              <a:rPr lang="it-IT" sz="2400" dirty="0" smtClean="0">
                <a:latin typeface="Garamond"/>
                <a:cs typeface="Garamond"/>
              </a:rPr>
              <a:t/>
            </a:r>
            <a:br>
              <a:rPr lang="it-IT" sz="2400" dirty="0" smtClean="0">
                <a:latin typeface="Garamond"/>
                <a:cs typeface="Garamond"/>
              </a:rPr>
            </a:br>
            <a:r>
              <a:rPr lang="it-IT" sz="2400" dirty="0">
                <a:latin typeface="Garamond"/>
                <a:cs typeface="Garamond"/>
              </a:rPr>
              <a:t/>
            </a:r>
            <a:br>
              <a:rPr lang="it-IT" sz="2400" dirty="0">
                <a:latin typeface="Garamond"/>
                <a:cs typeface="Garamond"/>
              </a:rPr>
            </a:br>
            <a:r>
              <a:rPr lang="it-IT" sz="2400" dirty="0" smtClean="0">
                <a:latin typeface="Garamond"/>
                <a:cs typeface="Garamond"/>
              </a:rPr>
              <a:t>C. Una certa menomazione a seguito dei sintomi è presente in 2 o più contesti ( casa, scuola, lavoro).</a:t>
            </a:r>
            <a:br>
              <a:rPr lang="it-IT" sz="2400" dirty="0" smtClean="0">
                <a:latin typeface="Garamond"/>
                <a:cs typeface="Garamond"/>
              </a:rPr>
            </a:br>
            <a:r>
              <a:rPr lang="it-IT" sz="2400" dirty="0">
                <a:latin typeface="Garamond"/>
                <a:cs typeface="Garamond"/>
              </a:rPr>
              <a:t/>
            </a:r>
            <a:br>
              <a:rPr lang="it-IT" sz="2400" dirty="0">
                <a:latin typeface="Garamond"/>
                <a:cs typeface="Garamond"/>
              </a:rPr>
            </a:br>
            <a:r>
              <a:rPr lang="it-IT" sz="2400" dirty="0" smtClean="0">
                <a:latin typeface="Garamond"/>
                <a:cs typeface="Garamond"/>
              </a:rPr>
              <a:t>D. deve essere presente una evidente compromissione clinicamente significativa  che del funzionamento sociale, scolastico, o lavorativo.</a:t>
            </a:r>
            <a:br>
              <a:rPr lang="it-IT" sz="2400" dirty="0" smtClean="0">
                <a:latin typeface="Garamond"/>
                <a:cs typeface="Garamond"/>
              </a:rPr>
            </a:br>
            <a:r>
              <a:rPr lang="it-IT" sz="2400" dirty="0" smtClean="0">
                <a:latin typeface="Garamond"/>
                <a:cs typeface="Garamond"/>
              </a:rPr>
              <a:t/>
            </a:r>
            <a:br>
              <a:rPr lang="it-IT" sz="2400" dirty="0" smtClean="0">
                <a:latin typeface="Garamond"/>
                <a:cs typeface="Garamond"/>
              </a:rPr>
            </a:br>
            <a:r>
              <a:rPr lang="it-IT" sz="2400" dirty="0" smtClean="0">
                <a:latin typeface="Garamond"/>
                <a:cs typeface="Garamond"/>
              </a:rPr>
              <a:t>E: I sintomi non si manifestano esclusivamente durante il decorso di un Disturbo Pervasivo dello Sviluppo, di Schizofrenia, o di altro Disturbo Psicotico, e non risultano meglio attribuibili ad un altro disturbo mentale ( per es., Disturbo dell’Umore, Disturbo d’ Ansia, Disturbo Dissociativo, o Disturbo di Personalità).</a:t>
            </a:r>
            <a:br>
              <a:rPr lang="it-IT" sz="2400" dirty="0" smtClean="0">
                <a:latin typeface="Garamond"/>
                <a:cs typeface="Garamond"/>
              </a:rPr>
            </a:br>
            <a:r>
              <a:rPr lang="it-IT" sz="2400" dirty="0">
                <a:latin typeface="Garamond"/>
                <a:cs typeface="Garamond"/>
              </a:rPr>
              <a:t/>
            </a:r>
            <a:br>
              <a:rPr lang="it-IT" sz="2400" dirty="0">
                <a:latin typeface="Garamond"/>
                <a:cs typeface="Garamond"/>
              </a:rPr>
            </a:br>
            <a:endParaRPr lang="it-IT" sz="24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0990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20" y="914496"/>
            <a:ext cx="7852320" cy="496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1122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/>
          </p:nvPr>
        </p:nvSpPr>
        <p:spPr>
          <a:xfrm>
            <a:off x="456481" y="1604329"/>
            <a:ext cx="8228160" cy="4526396"/>
          </a:xfrm>
          <a:ln/>
        </p:spPr>
        <p:txBody>
          <a:bodyPr tIns="38403" anchor="t"/>
          <a:lstStyle/>
          <a:p>
            <a:pPr marL="391686" indent="-293764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/>
          </a:p>
          <a:p>
            <a:pPr marL="391686" indent="-293764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/>
              <a:t>GRAZIE!!</a:t>
            </a:r>
          </a:p>
          <a:p>
            <a:pPr marL="391686" indent="-293764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/>
          </a:p>
          <a:p>
            <a:pPr marL="391686" indent="-293764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it-IT"/>
          </a:p>
          <a:p>
            <a:pPr marL="391686" indent="-293764">
              <a:spcAft>
                <a:spcPts val="1282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sz="2900"/>
              <a:t>Cristiano Maria; Nirchio Annalisa; Vallone Marianna</a:t>
            </a:r>
          </a:p>
        </p:txBody>
      </p:sp>
    </p:spTree>
    <p:extLst>
      <p:ext uri="{BB962C8B-B14F-4D97-AF65-F5344CB8AC3E}">
        <p14:creationId xmlns:p14="http://schemas.microsoft.com/office/powerpoint/2010/main" val="8131304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70" decel="100000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" dur="770" decel="1000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10" dur="77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11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12" dur="77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13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1341" y="274638"/>
            <a:ext cx="8229600" cy="6265828"/>
          </a:xfrm>
        </p:spPr>
        <p:txBody>
          <a:bodyPr>
            <a:normAutofit fontScale="90000"/>
          </a:bodyPr>
          <a:lstStyle/>
          <a:p>
            <a:pPr algn="l"/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700" dirty="0" smtClean="0">
                <a:latin typeface="Garamond"/>
                <a:cs typeface="Garamond"/>
              </a:rPr>
              <a:t>Prima diagnosi durante le scuole elementari, a causa della difficoltà di adattamento scolastico.</a:t>
            </a:r>
            <a:br>
              <a:rPr lang="it-IT" sz="2700" dirty="0" smtClean="0">
                <a:latin typeface="Garamond"/>
                <a:cs typeface="Garamond"/>
              </a:rPr>
            </a:br>
            <a:r>
              <a:rPr lang="it-IT" sz="2700" dirty="0" smtClean="0">
                <a:latin typeface="Garamond"/>
                <a:cs typeface="Garamond"/>
              </a:rPr>
              <a:t/>
            </a:r>
            <a:br>
              <a:rPr lang="it-IT" sz="2700" dirty="0" smtClean="0">
                <a:latin typeface="Garamond"/>
                <a:cs typeface="Garamond"/>
              </a:rPr>
            </a:br>
            <a:r>
              <a:rPr lang="it-IT" sz="2700" dirty="0" smtClean="0">
                <a:latin typeface="Garamond"/>
                <a:cs typeface="Garamond"/>
              </a:rPr>
              <a:t>Spesso i b. con ADHD con predominanza di Disattenzione possono non giungere all’attenzione clinica.</a:t>
            </a:r>
            <a:br>
              <a:rPr lang="it-IT" sz="2700" dirty="0" smtClean="0">
                <a:latin typeface="Garamond"/>
                <a:cs typeface="Garamond"/>
              </a:rPr>
            </a:br>
            <a:r>
              <a:rPr lang="it-IT" sz="2700" dirty="0" smtClean="0">
                <a:latin typeface="Garamond"/>
                <a:cs typeface="Garamond"/>
              </a:rPr>
              <a:t/>
            </a:r>
            <a:br>
              <a:rPr lang="it-IT" sz="2700" dirty="0" smtClean="0">
                <a:latin typeface="Garamond"/>
                <a:cs typeface="Garamond"/>
              </a:rPr>
            </a:br>
            <a:r>
              <a:rPr lang="it-IT" sz="2700" dirty="0" smtClean="0">
                <a:latin typeface="Garamond"/>
                <a:cs typeface="Garamond"/>
              </a:rPr>
              <a:t>Nella maggior parte dei casi la sintomatologia è stabile fino alla tarda </a:t>
            </a:r>
            <a:r>
              <a:rPr lang="it-IT" sz="2700" dirty="0">
                <a:latin typeface="Garamond"/>
                <a:cs typeface="Garamond"/>
              </a:rPr>
              <a:t/>
            </a:r>
            <a:br>
              <a:rPr lang="it-IT" sz="2700" dirty="0">
                <a:latin typeface="Garamond"/>
                <a:cs typeface="Garamond"/>
              </a:rPr>
            </a:br>
            <a:r>
              <a:rPr lang="it-IT" sz="2700" dirty="0" smtClean="0">
                <a:latin typeface="Garamond"/>
                <a:cs typeface="Garamond"/>
              </a:rPr>
              <a:t>adolescenza, momento in cui si attenuano i sintomi di iperattività.</a:t>
            </a:r>
            <a:br>
              <a:rPr lang="it-IT" sz="2700" dirty="0" smtClean="0">
                <a:latin typeface="Garamond"/>
                <a:cs typeface="Garamond"/>
              </a:rPr>
            </a:br>
            <a:r>
              <a:rPr lang="it-IT" sz="2700" dirty="0" smtClean="0">
                <a:latin typeface="Garamond"/>
                <a:cs typeface="Garamond"/>
              </a:rPr>
              <a:t/>
            </a:r>
            <a:br>
              <a:rPr lang="it-IT" sz="2700" dirty="0" smtClean="0">
                <a:latin typeface="Garamond"/>
                <a:cs typeface="Garamond"/>
              </a:rPr>
            </a:br>
            <a:r>
              <a:rPr lang="it-IT" sz="2700" b="1" dirty="0" smtClean="0">
                <a:latin typeface="Garamond"/>
                <a:cs typeface="Garamond"/>
              </a:rPr>
              <a:t>Complicanze </a:t>
            </a:r>
            <a:r>
              <a:rPr lang="it-IT" sz="2700" b="1" dirty="0">
                <a:latin typeface="Garamond"/>
                <a:cs typeface="Garamond"/>
              </a:rPr>
              <a:t>secondarie</a:t>
            </a:r>
            <a:r>
              <a:rPr lang="it-IT" sz="2700" dirty="0">
                <a:latin typeface="Garamond"/>
                <a:cs typeface="Garamond"/>
              </a:rPr>
              <a:t/>
            </a:r>
            <a:br>
              <a:rPr lang="it-IT" sz="2700" dirty="0">
                <a:latin typeface="Garamond"/>
                <a:cs typeface="Garamond"/>
              </a:rPr>
            </a:br>
            <a:r>
              <a:rPr lang="it-IT" sz="2700" dirty="0">
                <a:latin typeface="Garamond"/>
                <a:cs typeface="Garamond"/>
              </a:rPr>
              <a:t>- Difficoltà relazionali</a:t>
            </a:r>
            <a:br>
              <a:rPr lang="it-IT" sz="2700" dirty="0">
                <a:latin typeface="Garamond"/>
                <a:cs typeface="Garamond"/>
              </a:rPr>
            </a:br>
            <a:r>
              <a:rPr lang="it-IT" sz="2700" dirty="0">
                <a:latin typeface="Garamond"/>
                <a:cs typeface="Garamond"/>
              </a:rPr>
              <a:t>- Difficoltà scolastiche</a:t>
            </a:r>
            <a:br>
              <a:rPr lang="it-IT" sz="2700" dirty="0">
                <a:latin typeface="Garamond"/>
                <a:cs typeface="Garamond"/>
              </a:rPr>
            </a:br>
            <a:r>
              <a:rPr lang="it-IT" sz="2700" dirty="0">
                <a:latin typeface="Garamond"/>
                <a:cs typeface="Garamond"/>
              </a:rPr>
              <a:t>- Bassa autostima</a:t>
            </a:r>
            <a:br>
              <a:rPr lang="it-IT" sz="2700" dirty="0">
                <a:latin typeface="Garamond"/>
                <a:cs typeface="Garamond"/>
              </a:rPr>
            </a:br>
            <a:r>
              <a:rPr lang="it-IT" sz="2700" dirty="0">
                <a:latin typeface="Garamond"/>
                <a:cs typeface="Garamond"/>
              </a:rPr>
              <a:t>- Disturbo del </a:t>
            </a:r>
            <a:r>
              <a:rPr lang="it-IT" sz="2700" dirty="0" smtClean="0">
                <a:latin typeface="Garamond"/>
                <a:cs typeface="Garamond"/>
              </a:rPr>
              <a:t>comportamento</a:t>
            </a:r>
            <a:br>
              <a:rPr lang="it-IT" sz="2700" dirty="0" smtClean="0">
                <a:latin typeface="Garamond"/>
                <a:cs typeface="Garamond"/>
              </a:rPr>
            </a:br>
            <a:r>
              <a:rPr lang="it-IT" sz="2700" dirty="0" smtClean="0">
                <a:latin typeface="Garamond"/>
                <a:cs typeface="Garamond"/>
              </a:rPr>
              <a:t>- Isolamento </a:t>
            </a:r>
            <a:r>
              <a:rPr lang="it-IT" sz="2700" dirty="0">
                <a:latin typeface="Garamond"/>
                <a:cs typeface="Garamond"/>
              </a:rPr>
              <a:t/>
            </a:r>
            <a:br>
              <a:rPr lang="it-IT" sz="2700" dirty="0">
                <a:latin typeface="Garamond"/>
                <a:cs typeface="Garamond"/>
              </a:rPr>
            </a:br>
            <a:r>
              <a:rPr lang="it-IT" sz="2700" dirty="0">
                <a:latin typeface="Garamond"/>
                <a:cs typeface="Garamond"/>
              </a:rPr>
              <a:t/>
            </a:r>
            <a:br>
              <a:rPr lang="it-IT" sz="2700" dirty="0">
                <a:latin typeface="Garamond"/>
                <a:cs typeface="Garamond"/>
              </a:rPr>
            </a:br>
            <a:endParaRPr lang="it-IT" sz="27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006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69597"/>
          </a:xfrm>
        </p:spPr>
        <p:txBody>
          <a:bodyPr>
            <a:noAutofit/>
          </a:bodyPr>
          <a:lstStyle/>
          <a:p>
            <a:pPr algn="l"/>
            <a:r>
              <a:rPr lang="it-IT" sz="3200" dirty="0">
                <a:latin typeface="Garamond"/>
                <a:cs typeface="Garamond"/>
              </a:rPr>
              <a:t>Sono individuati 3 sottotipi di Disturbo da Deficit di Attenzione/Iperattività:</a:t>
            </a:r>
            <a:br>
              <a:rPr lang="it-IT" sz="3200" dirty="0">
                <a:latin typeface="Garamond"/>
                <a:cs typeface="Garamond"/>
              </a:rPr>
            </a:br>
            <a:r>
              <a:rPr lang="it-IT" sz="3200" dirty="0" smtClean="0">
                <a:latin typeface="Garamond"/>
                <a:cs typeface="Garamond"/>
              </a:rPr>
              <a:t/>
            </a:r>
            <a:br>
              <a:rPr lang="it-IT" sz="3200" dirty="0" smtClean="0">
                <a:latin typeface="Garamond"/>
                <a:cs typeface="Garamond"/>
              </a:rPr>
            </a:br>
            <a:r>
              <a:rPr lang="it-IT" sz="2800" b="1" dirty="0" smtClean="0">
                <a:latin typeface="Garamond"/>
                <a:cs typeface="Garamond"/>
              </a:rPr>
              <a:t>Tipo </a:t>
            </a:r>
            <a:r>
              <a:rPr lang="it-IT" sz="2800" b="1" dirty="0">
                <a:latin typeface="Garamond"/>
                <a:cs typeface="Garamond"/>
              </a:rPr>
              <a:t>con Disattenzione Predominante,</a:t>
            </a:r>
            <a:br>
              <a:rPr lang="it-IT" sz="2800" b="1" dirty="0">
                <a:latin typeface="Garamond"/>
                <a:cs typeface="Garamond"/>
              </a:rPr>
            </a:br>
            <a:r>
              <a:rPr lang="it-IT" sz="2800" b="1" dirty="0" smtClean="0">
                <a:latin typeface="Garamond"/>
                <a:cs typeface="Garamond"/>
              </a:rPr>
              <a:t/>
            </a:r>
            <a:br>
              <a:rPr lang="it-IT" sz="2800" b="1" dirty="0" smtClean="0">
                <a:latin typeface="Garamond"/>
                <a:cs typeface="Garamond"/>
              </a:rPr>
            </a:br>
            <a:r>
              <a:rPr lang="it-IT" sz="2800" b="1" dirty="0" smtClean="0">
                <a:latin typeface="Garamond"/>
                <a:cs typeface="Garamond"/>
              </a:rPr>
              <a:t>Tipo </a:t>
            </a:r>
            <a:r>
              <a:rPr lang="it-IT" sz="2800" b="1" dirty="0">
                <a:latin typeface="Garamond"/>
                <a:cs typeface="Garamond"/>
              </a:rPr>
              <a:t>con </a:t>
            </a:r>
            <a:r>
              <a:rPr lang="it-IT" sz="2800" b="1" dirty="0" smtClean="0">
                <a:latin typeface="Garamond"/>
                <a:cs typeface="Garamond"/>
              </a:rPr>
              <a:t>Iperattività/Impulsività Predominante,</a:t>
            </a:r>
            <a:r>
              <a:rPr lang="it-IT" sz="2800" b="1" dirty="0">
                <a:latin typeface="Garamond"/>
                <a:cs typeface="Garamond"/>
              </a:rPr>
              <a:t/>
            </a:r>
            <a:br>
              <a:rPr lang="it-IT" sz="2800" b="1" dirty="0">
                <a:latin typeface="Garamond"/>
                <a:cs typeface="Garamond"/>
              </a:rPr>
            </a:br>
            <a:r>
              <a:rPr lang="it-IT" sz="2800" b="1" dirty="0" smtClean="0">
                <a:latin typeface="Garamond"/>
                <a:cs typeface="Garamond"/>
              </a:rPr>
              <a:t/>
            </a:r>
            <a:br>
              <a:rPr lang="it-IT" sz="2800" b="1" dirty="0" smtClean="0">
                <a:latin typeface="Garamond"/>
                <a:cs typeface="Garamond"/>
              </a:rPr>
            </a:br>
            <a:r>
              <a:rPr lang="it-IT" sz="2800" b="1" dirty="0" smtClean="0">
                <a:latin typeface="Garamond"/>
                <a:cs typeface="Garamond"/>
              </a:rPr>
              <a:t>Tipo </a:t>
            </a:r>
            <a:r>
              <a:rPr lang="it-IT" sz="2800" b="1" dirty="0">
                <a:latin typeface="Garamond"/>
                <a:cs typeface="Garamond"/>
              </a:rPr>
              <a:t>Combinato</a:t>
            </a:r>
            <a:r>
              <a:rPr lang="it-IT" sz="3200" b="1" dirty="0">
                <a:latin typeface="Garamond"/>
                <a:cs typeface="Garamond"/>
              </a:rPr>
              <a:t>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31917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685800" y="-124465"/>
            <a:ext cx="7772400" cy="750478"/>
          </a:xfrm>
        </p:spPr>
        <p:txBody>
          <a:bodyPr>
            <a:normAutofit/>
          </a:bodyPr>
          <a:lstStyle/>
          <a:p>
            <a:r>
              <a:rPr lang="it-IT" sz="3600" dirty="0"/>
              <a:t>Eziologia</a:t>
            </a: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467145" y="458586"/>
            <a:ext cx="8175039" cy="5781383"/>
          </a:xfrm>
        </p:spPr>
        <p:txBody>
          <a:bodyPr>
            <a:noAutofit/>
          </a:bodyPr>
          <a:lstStyle/>
          <a:p>
            <a:pPr algn="just"/>
            <a:r>
              <a:rPr lang="it-IT" sz="2400" dirty="0">
                <a:solidFill>
                  <a:schemeClr val="tx1"/>
                </a:solidFill>
                <a:latin typeface="Garamond"/>
                <a:cs typeface="Garamond"/>
              </a:rPr>
              <a:t>Non esiste una eziologia determinante nella genesi dell’ADHD, tuttavia si evidenza una correlazione di fattori diversi</a:t>
            </a:r>
            <a:r>
              <a:rPr lang="it-IT" sz="2400" dirty="0" smtClean="0">
                <a:solidFill>
                  <a:schemeClr val="tx1"/>
                </a:solidFill>
                <a:latin typeface="Garamond"/>
                <a:cs typeface="Garamond"/>
              </a:rPr>
              <a:t>.</a:t>
            </a:r>
            <a:endParaRPr lang="it-IT" sz="2400" dirty="0">
              <a:solidFill>
                <a:schemeClr val="tx1"/>
              </a:solidFill>
              <a:latin typeface="Garamond"/>
              <a:cs typeface="Garamond"/>
            </a:endParaRPr>
          </a:p>
          <a:p>
            <a:pPr algn="just"/>
            <a:r>
              <a:rPr lang="it-IT" sz="2400" b="1" dirty="0">
                <a:solidFill>
                  <a:schemeClr val="tx1"/>
                </a:solidFill>
                <a:latin typeface="Garamond"/>
                <a:cs typeface="Garamond"/>
              </a:rPr>
              <a:t>Componente genetica: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  <a:latin typeface="Garamond"/>
                <a:cs typeface="Garamond"/>
              </a:rPr>
              <a:t>Alterazione significativa di regioni specifiche del SNC, rispetto ai gruppi di controllo. (ridotta estensione della corteccia </a:t>
            </a:r>
            <a:r>
              <a:rPr lang="it-IT" sz="2400" dirty="0" err="1">
                <a:solidFill>
                  <a:schemeClr val="tx1"/>
                </a:solidFill>
                <a:latin typeface="Garamond"/>
                <a:cs typeface="Garamond"/>
              </a:rPr>
              <a:t>pre</a:t>
            </a:r>
            <a:r>
              <a:rPr lang="it-IT" sz="2400" dirty="0">
                <a:solidFill>
                  <a:schemeClr val="tx1"/>
                </a:solidFill>
                <a:latin typeface="Garamond"/>
                <a:cs typeface="Garamond"/>
              </a:rPr>
              <a:t>-frontale e dei gangli della base, deputati all’inibizione e all’autocontrollo).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Garamond"/>
                <a:cs typeface="Garamond"/>
              </a:rPr>
              <a:t>Gemelli </a:t>
            </a:r>
            <a:r>
              <a:rPr lang="it-IT" sz="2400" dirty="0">
                <a:solidFill>
                  <a:schemeClr val="tx1"/>
                </a:solidFill>
                <a:latin typeface="Garamond"/>
                <a:cs typeface="Garamond"/>
              </a:rPr>
              <a:t>monozigoti di un b. affetto hanno una probabilità tra 11 e 18 volte superiore rispetto a fratelli non gemelli di sviluppare la sindrome.</a:t>
            </a:r>
          </a:p>
          <a:p>
            <a:pPr algn="just"/>
            <a:r>
              <a:rPr lang="it-IT" sz="2400" dirty="0">
                <a:solidFill>
                  <a:schemeClr val="tx1"/>
                </a:solidFill>
                <a:latin typeface="Garamond"/>
                <a:cs typeface="Garamond"/>
              </a:rPr>
              <a:t>Tra il 55 e il 92% dei gemelli omozigoti di soggetti affetti svilupperà ADHD (</a:t>
            </a:r>
            <a:r>
              <a:rPr lang="it-IT" sz="2400" dirty="0" err="1">
                <a:solidFill>
                  <a:schemeClr val="tx1"/>
                </a:solidFill>
                <a:latin typeface="Garamond"/>
                <a:cs typeface="Garamond"/>
              </a:rPr>
              <a:t>Gillis</a:t>
            </a:r>
            <a:r>
              <a:rPr lang="it-IT" sz="2400" dirty="0">
                <a:solidFill>
                  <a:schemeClr val="tx1"/>
                </a:solidFill>
                <a:latin typeface="Garamond"/>
                <a:cs typeface="Garamond"/>
              </a:rPr>
              <a:t> et </a:t>
            </a:r>
            <a:r>
              <a:rPr lang="it-IT" sz="2400" dirty="0" err="1">
                <a:solidFill>
                  <a:schemeClr val="tx1"/>
                </a:solidFill>
                <a:latin typeface="Garamond"/>
                <a:cs typeface="Garamond"/>
              </a:rPr>
              <a:t>all</a:t>
            </a:r>
            <a:r>
              <a:rPr lang="it-IT" sz="2400" dirty="0">
                <a:solidFill>
                  <a:schemeClr val="tx1"/>
                </a:solidFill>
                <a:latin typeface="Garamond"/>
                <a:cs typeface="Garamond"/>
              </a:rPr>
              <a:t>., 1992)</a:t>
            </a:r>
          </a:p>
          <a:p>
            <a:pPr algn="just"/>
            <a:r>
              <a:rPr lang="it-IT" sz="2400" b="1" dirty="0" smtClean="0">
                <a:solidFill>
                  <a:schemeClr val="tx1"/>
                </a:solidFill>
                <a:latin typeface="Garamond"/>
                <a:cs typeface="Garamond"/>
              </a:rPr>
              <a:t>Fattori </a:t>
            </a:r>
            <a:r>
              <a:rPr lang="it-IT" sz="2400" b="1" dirty="0">
                <a:solidFill>
                  <a:schemeClr val="tx1"/>
                </a:solidFill>
                <a:latin typeface="Garamond"/>
                <a:cs typeface="Garamond"/>
              </a:rPr>
              <a:t>ambientali: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  <a:latin typeface="Garamond"/>
                <a:cs typeface="Garamond"/>
              </a:rPr>
              <a:t>Nascita prematura, uso di droghe, alcool e fumo durante la gravidanza, esposizione elevate a quantità di piombo nella I infanzia. </a:t>
            </a:r>
            <a:r>
              <a:rPr lang="it-IT" sz="2400" dirty="0" smtClean="0">
                <a:solidFill>
                  <a:schemeClr val="tx1"/>
                </a:solidFill>
                <a:latin typeface="Garamond"/>
                <a:cs typeface="Garamond"/>
              </a:rPr>
              <a:t>                               (</a:t>
            </a:r>
            <a:r>
              <a:rPr lang="it-IT" sz="2000" dirty="0">
                <a:solidFill>
                  <a:schemeClr val="tx1"/>
                </a:solidFill>
                <a:latin typeface="Garamond"/>
                <a:cs typeface="Garamond"/>
              </a:rPr>
              <a:t>fonte Istituto Superiore di Sanità</a:t>
            </a:r>
            <a:r>
              <a:rPr lang="it-IT" sz="2400" dirty="0">
                <a:solidFill>
                  <a:schemeClr val="tx1"/>
                </a:solidFill>
                <a:latin typeface="Garamond"/>
                <a:cs typeface="Garamond"/>
              </a:rPr>
              <a:t>)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it-IT" sz="2400" dirty="0">
              <a:solidFill>
                <a:schemeClr val="tx1"/>
              </a:solidFill>
              <a:latin typeface="Garamond"/>
              <a:cs typeface="Garamond"/>
            </a:endParaRPr>
          </a:p>
          <a:p>
            <a:pPr algn="just"/>
            <a:r>
              <a:rPr lang="it-IT" sz="2400" dirty="0" smtClean="0">
                <a:solidFill>
                  <a:schemeClr val="tx1"/>
                </a:solidFill>
                <a:latin typeface="Garamond"/>
                <a:cs typeface="Garamond"/>
              </a:rPr>
              <a:t>                    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3859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335761" y="328706"/>
            <a:ext cx="8122439" cy="613043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latin typeface="Garamond"/>
                <a:cs typeface="Garamond"/>
              </a:rPr>
              <a:t>Incidenza, distribuzione fra sessi, prevalenza</a:t>
            </a:r>
            <a:endParaRPr lang="it-IT" sz="3200" b="1" dirty="0">
              <a:latin typeface="Garamond"/>
              <a:cs typeface="Garamond"/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525538" y="642471"/>
            <a:ext cx="8394013" cy="6036236"/>
          </a:xfrm>
        </p:spPr>
        <p:txBody>
          <a:bodyPr>
            <a:noAutofit/>
          </a:bodyPr>
          <a:lstStyle/>
          <a:p>
            <a:pPr algn="just"/>
            <a:endParaRPr lang="it-IT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it-IT" sz="2000" dirty="0" smtClean="0">
                <a:solidFill>
                  <a:schemeClr val="tx1"/>
                </a:solidFill>
                <a:latin typeface="Garamond"/>
                <a:cs typeface="Garamond"/>
              </a:rPr>
              <a:t>Si stima che la prevalenza del disturbo sia presente dal 3 al 7% dei bambini in età prescolare.</a:t>
            </a:r>
          </a:p>
          <a:p>
            <a:pPr algn="just"/>
            <a:endParaRPr lang="it-IT" sz="2000" dirty="0" smtClean="0">
              <a:solidFill>
                <a:schemeClr val="tx1"/>
              </a:solidFill>
              <a:latin typeface="Garamond"/>
              <a:cs typeface="Garamond"/>
            </a:endParaRPr>
          </a:p>
          <a:p>
            <a:pPr algn="just"/>
            <a:r>
              <a:rPr lang="it-IT" sz="2000" dirty="0" smtClean="0">
                <a:solidFill>
                  <a:schemeClr val="tx1"/>
                </a:solidFill>
                <a:latin typeface="Garamond"/>
                <a:cs typeface="Garamond"/>
              </a:rPr>
              <a:t>Il disturbo è  più frequente nei maschi che nelle femmine con un rapporto che va da 2:1 a 9:1 a seconda del Tipo.</a:t>
            </a:r>
          </a:p>
          <a:p>
            <a:pPr algn="just"/>
            <a:endParaRPr lang="it-IT" sz="2000" dirty="0" smtClean="0">
              <a:solidFill>
                <a:schemeClr val="tx1"/>
              </a:solidFill>
              <a:latin typeface="Garamond"/>
              <a:cs typeface="Garamond"/>
            </a:endParaRPr>
          </a:p>
          <a:p>
            <a:pPr algn="just"/>
            <a:r>
              <a:rPr lang="it-IT" sz="2000" dirty="0" smtClean="0">
                <a:solidFill>
                  <a:schemeClr val="tx1"/>
                </a:solidFill>
                <a:latin typeface="Garamond"/>
                <a:cs typeface="Garamond"/>
              </a:rPr>
              <a:t>In particolare: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 smtClean="0">
                <a:solidFill>
                  <a:schemeClr val="tx1"/>
                </a:solidFill>
                <a:latin typeface="Garamond"/>
                <a:cs typeface="Garamond"/>
              </a:rPr>
              <a:t>Aumento delle diagnosi di ADHD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 smtClean="0">
                <a:solidFill>
                  <a:schemeClr val="tx1"/>
                </a:solidFill>
                <a:latin typeface="Garamond"/>
                <a:cs typeface="Garamond"/>
              </a:rPr>
              <a:t>Aumento del sottotipo iperattività prevalente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 smtClean="0">
                <a:solidFill>
                  <a:schemeClr val="tx1"/>
                </a:solidFill>
                <a:latin typeface="Garamond"/>
                <a:cs typeface="Garamond"/>
              </a:rPr>
              <a:t>Ridotto numero di diagnosi di ADHD con disattenzione prevalente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 smtClean="0">
                <a:solidFill>
                  <a:schemeClr val="tx1"/>
                </a:solidFill>
                <a:latin typeface="Garamond"/>
                <a:cs typeface="Garamond"/>
              </a:rPr>
              <a:t>Prevalenza del sottotipo iperattività nei maschi 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 smtClean="0">
                <a:solidFill>
                  <a:schemeClr val="tx1"/>
                </a:solidFill>
                <a:latin typeface="Garamond"/>
                <a:cs typeface="Garamond"/>
              </a:rPr>
              <a:t>Prevalenza del sottotipo disattenzione nelle femmine.</a:t>
            </a:r>
          </a:p>
          <a:p>
            <a:pPr algn="just"/>
            <a:endParaRPr lang="it-IT" sz="2000" dirty="0" smtClean="0">
              <a:solidFill>
                <a:schemeClr val="tx1"/>
              </a:solidFill>
              <a:latin typeface="Garamond"/>
              <a:cs typeface="Garamond"/>
            </a:endParaRPr>
          </a:p>
          <a:p>
            <a:pPr algn="just"/>
            <a:endParaRPr lang="it-IT" sz="2000" dirty="0" smtClean="0">
              <a:solidFill>
                <a:schemeClr val="tx1"/>
              </a:solidFill>
              <a:latin typeface="Garamond"/>
              <a:cs typeface="Garamond"/>
            </a:endParaRPr>
          </a:p>
          <a:p>
            <a:pPr algn="r"/>
            <a:r>
              <a:rPr lang="it-IT" sz="2000" dirty="0" smtClean="0">
                <a:solidFill>
                  <a:schemeClr val="tx1"/>
                </a:solidFill>
                <a:latin typeface="Garamond"/>
                <a:cs typeface="Garamond"/>
              </a:rPr>
              <a:t>  (Fonte DSM-IV-TR)</a:t>
            </a:r>
          </a:p>
          <a:p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604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2469</Words>
  <Application>Microsoft Macintosh PowerPoint</Application>
  <PresentationFormat>Presentazione su schermo (4:3)</PresentationFormat>
  <Paragraphs>365</Paragraphs>
  <Slides>51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2" baseType="lpstr">
      <vt:lpstr>Tema di Office</vt:lpstr>
      <vt:lpstr> ADHD:  dal contesto scolastico alla diagnosi relazionale.</vt:lpstr>
      <vt:lpstr>Cos’è?</vt:lpstr>
      <vt:lpstr>Definizione dell’ADHD secondo i criteri del DSM IV TR</vt:lpstr>
      <vt:lpstr>(2) Sei o più dei seguenti sintomi di iperattività/impulsività che perdurano per almeno sei mesi con un’intensità che causa disadattamento e contrasta con il livello di sviluppo: a) spesso muove con irrequietezza mani e piedi o si dimena sulla sedia; b) spesso lascia il proprio posto a sedere in classe o in altre situazioni in cui ci si aspetta che resti seduto; c) spesso scorrazza e salta dovunque in modo eccessivo  in situazioni in cui è fuori luogo; d) spesso ha difficoltà a giocare o a dedicarsi a divertimenti in modo tranquillo; e) è spesso “sotto pressione” o agisce come se fosse “motorizzato”; f) spesso parla troppo.   Impulsività  g) spesso “spara” le risposte prima che le domande siano state completate; h) spesso ha difficoltà ad attendere il proprio turno; i) spesso interrompe gli altri o è invadente nei loro confronti  (per es., si intromette nelle conversazioni o nei giochi).</vt:lpstr>
      <vt:lpstr>B. Alcuni dei sintomi di iperattività- impulsività o di disattenzione che causano compromissione erano presenti prima dei 7 anni di età.   C. Una certa menomazione a seguito dei sintomi è presente in 2 o più contesti ( casa, scuola, lavoro).  D. deve essere presente una evidente compromissione clinicamente significativa  che del funzionamento sociale, scolastico, o lavorativo.  E: I sintomi non si manifestano esclusivamente durante il decorso di un Disturbo Pervasivo dello Sviluppo, di Schizofrenia, o di altro Disturbo Psicotico, e non risultano meglio attribuibili ad un altro disturbo mentale ( per es., Disturbo dell’Umore, Disturbo d’ Ansia, Disturbo Dissociativo, o Disturbo di Personalità).  </vt:lpstr>
      <vt:lpstr> Prima diagnosi durante le scuole elementari, a causa della difficoltà di adattamento scolastico.  Spesso i b. con ADHD con predominanza di Disattenzione possono non giungere all’attenzione clinica.  Nella maggior parte dei casi la sintomatologia è stabile fino alla tarda  adolescenza, momento in cui si attenuano i sintomi di iperattività.  Complicanze secondarie - Difficoltà relazionali - Difficoltà scolastiche - Bassa autostima - Disturbo del comportamento - Isolamento   </vt:lpstr>
      <vt:lpstr>Sono individuati 3 sottotipi di Disturbo da Deficit di Attenzione/Iperattività:  Tipo con Disattenzione Predominante,  Tipo con Iperattività/Impulsività Predominante,  Tipo Combinato.</vt:lpstr>
      <vt:lpstr>Eziologia</vt:lpstr>
      <vt:lpstr>Incidenza, distribuzione fra sessi, prevalenza</vt:lpstr>
      <vt:lpstr>L’iter che porta dalla segnalazione al trattamento</vt:lpstr>
      <vt:lpstr>  Diagnosi  </vt:lpstr>
      <vt:lpstr> L’Istituto Superiore di Sanità nelle Linee Guida per ADHD ha individuato i criteri per la diagnosi.   Deve essere supportata e integrata dai seguenti strumenti:  - valutazione livello cognitivo WISC-R o altro - valutazione delle abilità di lettura e calcolo Prove MT, batteria dislessia, matematiche - intervista diagnostica semi-strutturata K-SADS-PL, PICS IV o altro - scala di valutazione dei sintomi di ADHD (ADHD-RS) e dei sintomi di disturbo dirompente del comportamento rating scale o SNAP-IV, CGIADHD-S o altro - questionario per i genitori e per gli insegnanti CPS o CBCL o altro - SDAI e SDAG - scale di autovalutazione per ansia e depressione MASC e CD </vt:lpstr>
      <vt:lpstr>  Trattamento per l’ADHD   Tipologie di trattamento diverse a seconda della gravità della sintomatologia:   - terapia farmacologica (Ritalin) - terapia psicologica di tipo cognitivo-comportamentale - terapia combinata (cognitivo-comportamentale + parent/teacher training+ farmacologica).    </vt:lpstr>
      <vt:lpstr>Il trattamento farmacologico</vt:lpstr>
      <vt:lpstr>Il parent training e la terapia cognitivo-comportamentale sono gli interventi più diffusi.    Ma la terapia familiare?  Solo come ultima spiaggia e solo se chi fa l’invio appartiene a questo approccio.</vt:lpstr>
      <vt:lpstr>            E’ necessario un intervento che coinvolga:                             Scuola                             Genitori                                                       Bambino  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 IPERATTIVITA’ IN TERAPIA FAMILIARE: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ADHD: dalla diagnosi al trattamento.</dc:title>
  <dc:creator>domenico d'ambrosio</dc:creator>
  <cp:lastModifiedBy>domenico d'ambrosio</cp:lastModifiedBy>
  <cp:revision>82</cp:revision>
  <dcterms:created xsi:type="dcterms:W3CDTF">2013-04-22T10:25:35Z</dcterms:created>
  <dcterms:modified xsi:type="dcterms:W3CDTF">2013-05-24T23:22:34Z</dcterms:modified>
</cp:coreProperties>
</file>