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82" r:id="rId4"/>
    <p:sldId id="258" r:id="rId5"/>
    <p:sldId id="259" r:id="rId6"/>
    <p:sldId id="261" r:id="rId7"/>
    <p:sldId id="262" r:id="rId8"/>
    <p:sldId id="263" r:id="rId9"/>
    <p:sldId id="265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86" r:id="rId18"/>
    <p:sldId id="285" r:id="rId19"/>
    <p:sldId id="278" r:id="rId20"/>
    <p:sldId id="279" r:id="rId21"/>
    <p:sldId id="280" r:id="rId22"/>
    <p:sldId id="281" r:id="rId23"/>
    <p:sldId id="283" r:id="rId24"/>
    <p:sldId id="284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96" autoAdjust="0"/>
    <p:restoredTop sz="94660"/>
  </p:normalViewPr>
  <p:slideViewPr>
    <p:cSldViewPr>
      <p:cViewPr varScale="1">
        <p:scale>
          <a:sx n="69" d="100"/>
          <a:sy n="69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9D61B-40D0-409E-848C-21046F136AA6}" type="datetimeFigureOut">
              <a:rPr lang="it-IT" smtClean="0"/>
              <a:pPr/>
              <a:t>06/10/2010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6049D-D665-45B6-8B89-F5C6B81B628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6049D-D665-45B6-8B89-F5C6B81B6283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026D-B128-4BA8-9625-C003D720289F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AD04-1CFC-4792-BE6B-4414B60B93DF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A819-AB0C-4E78-8289-0DB3D23FDF8B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EF90-DED1-4A0E-8C90-893624248618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81C8-CD5C-4209-837C-F408615F6729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50987-C69D-484B-B792-A3A1E65556B1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427E-F8C4-41D7-B705-93F81DC9DDDD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7587-FD9C-4C79-8CCF-2D37D49015A3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B6EB-897C-4B03-B388-24F22C4189F6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312F-E4A8-4FB9-806C-FFB58E4B4622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AEA4-EAC7-4C09-922B-88B831969227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126ED-4E1A-4F79-8DCB-A3CF90473131}" type="datetime1">
              <a:rPr lang="it-IT" smtClean="0"/>
              <a:pPr/>
              <a:t>06/10/2010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AC2DB-83C9-418F-B258-AC1681515B0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progect%20colloqio%20di%20selezione%20(selezionatore)\video\colloquio2_avi.avi" TargetMode="Externa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co-lavoro.info/lavoro/colloquio.html#domandeposte" TargetMode="External"/><Relationship Id="rId7" Type="http://schemas.openxmlformats.org/officeDocument/2006/relationships/hyperlink" Target="http://www.trovareillavorochepiace.it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mune.torino.it/" TargetMode="External"/><Relationship Id="rId5" Type="http://schemas.openxmlformats.org/officeDocument/2006/relationships/hyperlink" Target="http://www.bresciaonline.it/" TargetMode="External"/><Relationship Id="rId4" Type="http://schemas.openxmlformats.org/officeDocument/2006/relationships/hyperlink" Target="http://www.assores.i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progect%20colloqio%20di%20selezione%20(selezionatore)\video\colloquio_alefranz.avi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974081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  <a:cs typeface="Times New Roman" pitchFamily="18" charset="0"/>
              </a:rPr>
              <a:t>IL COLLOQUIO DI SELEZIONE</a:t>
            </a:r>
            <a:endParaRPr lang="it-IT" sz="5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3" name="Picture 2" descr="selezione-del-personale.jpg"/>
          <p:cNvPicPr>
            <a:picLocks noChangeAspect="1"/>
          </p:cNvPicPr>
          <p:nvPr/>
        </p:nvPicPr>
        <p:blipFill>
          <a:blip r:embed="rId3" cstate="print"/>
          <a:srcRect t="4877" b="7330"/>
          <a:stretch>
            <a:fillRect/>
          </a:stretch>
        </p:blipFill>
        <p:spPr>
          <a:xfrm>
            <a:off x="2339752" y="2132856"/>
            <a:ext cx="4514850" cy="259228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TextBox 4"/>
          <p:cNvSpPr txBox="1"/>
          <p:nvPr/>
        </p:nvSpPr>
        <p:spPr>
          <a:xfrm>
            <a:off x="539552" y="5013176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A cura di: </a:t>
            </a:r>
          </a:p>
          <a:p>
            <a:r>
              <a:rPr lang="it-IT" sz="3200" b="1" dirty="0" smtClean="0">
                <a:solidFill>
                  <a:srgbClr val="FF0000"/>
                </a:solidFill>
              </a:rPr>
              <a:t>Marianna Vallone, Stella Di Bello, Mario Giraldi</a:t>
            </a:r>
            <a:endParaRPr lang="it-IT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632848" cy="214625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Le fasi operative del colloquio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276872"/>
            <a:ext cx="3456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Fase di apertura</a:t>
            </a:r>
            <a:endParaRPr lang="it-IT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2996952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                 Fase centrale </a:t>
            </a:r>
            <a:endParaRPr lang="it-IT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660232" y="3717032"/>
            <a:ext cx="19442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                             </a:t>
            </a:r>
            <a:r>
              <a:rPr lang="it-IT" sz="3200" dirty="0" smtClean="0"/>
              <a:t>Fase di chiusura</a:t>
            </a:r>
            <a:endParaRPr lang="it-IT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555776" y="1556792"/>
            <a:ext cx="961752" cy="621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860032" y="1556792"/>
            <a:ext cx="0" cy="1282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580112" y="1556792"/>
            <a:ext cx="1872208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933056"/>
            <a:ext cx="5760639" cy="2244706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1816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296144"/>
          </a:xfrm>
          <a:ln>
            <a:noFill/>
          </a:ln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  <a:cs typeface="Times New Roman" pitchFamily="18" charset="0"/>
              </a:rPr>
              <a:t>Fase di apertura</a:t>
            </a:r>
            <a:endParaRPr lang="it-IT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790" y="2640130"/>
            <a:ext cx="3436588" cy="262829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96314"/>
            <a:ext cx="3816424" cy="1944216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628800"/>
            <a:ext cx="2736304" cy="1800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019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Fase centrale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340768"/>
            <a:ext cx="6411482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412776"/>
            <a:ext cx="3556196" cy="2443094"/>
          </a:xfrm>
          <a:prstGeom prst="rect">
            <a:avLst/>
          </a:prstGeo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1412776"/>
            <a:ext cx="3437164" cy="2460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4116039"/>
            <a:ext cx="7560840" cy="2448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762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44" y="332656"/>
            <a:ext cx="8229600" cy="144016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Fase di chiusura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5904656" cy="403244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9145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24136"/>
          </a:xfrm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Altre forme di colloquio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611560" y="1700808"/>
            <a:ext cx="3096344" cy="12961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Colloquio</a:t>
            </a:r>
            <a:r>
              <a:rPr lang="it-IT" sz="3200" dirty="0" smtClean="0"/>
              <a:t> </a:t>
            </a:r>
            <a:r>
              <a:rPr lang="it-IT" sz="3200" dirty="0" smtClean="0">
                <a:solidFill>
                  <a:schemeClr val="tx1"/>
                </a:solidFill>
              </a:rPr>
              <a:t>in serie</a:t>
            </a:r>
            <a:endParaRPr lang="it-IT" sz="3200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11560" y="3284984"/>
            <a:ext cx="3096344" cy="12022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Colloquio panel</a:t>
            </a:r>
            <a:endParaRPr lang="it-IT" sz="3200" dirty="0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37692" y="4797152"/>
            <a:ext cx="3096344" cy="13681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solidFill>
                  <a:schemeClr val="tx1"/>
                </a:solidFill>
              </a:rPr>
              <a:t>Colloquio di gruppo</a:t>
            </a:r>
            <a:endParaRPr lang="it-IT" sz="3200" dirty="0">
              <a:solidFill>
                <a:schemeClr val="tx1"/>
              </a:solidFill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4545"/>
          <a:stretch>
            <a:fillRect/>
          </a:stretch>
        </p:blipFill>
        <p:spPr bwMode="auto">
          <a:xfrm>
            <a:off x="4427984" y="1628800"/>
            <a:ext cx="417646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7337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5976664" cy="367240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Verificare che il rapporto tra candidato e azienda possieda un elevato potenziale di successo;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entrare in sintonia e in empatia con il candidato per creare uno scambio sincero;</a:t>
            </a:r>
          </a:p>
          <a:p>
            <a:pPr algn="l"/>
            <a:endParaRPr lang="it-IT" dirty="0"/>
          </a:p>
        </p:txBody>
      </p:sp>
      <p:pic>
        <p:nvPicPr>
          <p:cNvPr id="4" name="Picture 3" descr="congrtulaz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2420888"/>
            <a:ext cx="2520696" cy="27614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Buone pratiche per il selezionatore (1)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576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426170"/>
          </a:xfrm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Buone pratiche per il selezionatore (2)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60848"/>
            <a:ext cx="6048672" cy="4320480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it-IT" dirty="0" smtClean="0"/>
              <a:t>conquistare la fiducia del candidato modulando i propri comportamenti verbali e non verbali in modo non aggressivo né intrusivo;</a:t>
            </a:r>
          </a:p>
          <a:p>
            <a:pPr marL="457200" indent="-457200"/>
            <a:r>
              <a:rPr lang="it-IT" dirty="0" smtClean="0"/>
              <a:t>curare la propria preparazione pervenendo a un’adeguata conoscenza della propria personalità.</a:t>
            </a:r>
          </a:p>
          <a:p>
            <a:endParaRPr lang="it-IT" dirty="0"/>
          </a:p>
        </p:txBody>
      </p:sp>
      <p:pic>
        <p:nvPicPr>
          <p:cNvPr id="4" name="Picture 3" descr="curriculum-vitae.jpg"/>
          <p:cNvPicPr>
            <a:picLocks noChangeAspect="1"/>
          </p:cNvPicPr>
          <p:nvPr/>
        </p:nvPicPr>
        <p:blipFill>
          <a:blip r:embed="rId3" cstate="print"/>
          <a:srcRect l="31933" r="16261"/>
          <a:stretch>
            <a:fillRect/>
          </a:stretch>
        </p:blipFill>
        <p:spPr>
          <a:xfrm>
            <a:off x="6156176" y="2276872"/>
            <a:ext cx="2520280" cy="364864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4213" y="404813"/>
            <a:ext cx="7772400" cy="2089150"/>
          </a:xfrm>
        </p:spPr>
        <p:txBody>
          <a:bodyPr/>
          <a:lstStyle/>
          <a:p>
            <a:pPr eaLnBrk="1" hangingPunct="1"/>
            <a:r>
              <a:rPr lang="it-IT" b="1" smtClean="0">
                <a:solidFill>
                  <a:srgbClr val="FF0000"/>
                </a:solidFill>
              </a:rPr>
              <a:t>Cosa sono gli errori di valutazione?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2636838"/>
            <a:ext cx="6911975" cy="1655762"/>
          </a:xfrm>
        </p:spPr>
        <p:txBody>
          <a:bodyPr/>
          <a:lstStyle/>
          <a:p>
            <a:pPr algn="l" eaLnBrk="1" hangingPunct="1"/>
            <a:r>
              <a:rPr lang="it-IT" smtClean="0">
                <a:solidFill>
                  <a:schemeClr val="tx1"/>
                </a:solidFill>
              </a:rPr>
              <a:t>Sono fattori soggettivi e personali che inficiano la correttezza valutativa.</a:t>
            </a:r>
          </a:p>
          <a:p>
            <a:pPr algn="l" eaLnBrk="1" hangingPunct="1"/>
            <a:endParaRPr lang="it-IT" smtClean="0">
              <a:solidFill>
                <a:schemeClr val="tx1"/>
              </a:solidFill>
            </a:endParaRPr>
          </a:p>
        </p:txBody>
      </p:sp>
      <p:pic>
        <p:nvPicPr>
          <p:cNvPr id="2052" name="Picture 5" descr="domande e risposte.jpg"/>
          <p:cNvPicPr>
            <a:picLocks noChangeAspect="1"/>
          </p:cNvPicPr>
          <p:nvPr/>
        </p:nvPicPr>
        <p:blipFill>
          <a:blip r:embed="rId3" cstate="print"/>
          <a:srcRect t="19370" b="10455"/>
          <a:stretch>
            <a:fillRect/>
          </a:stretch>
        </p:blipFill>
        <p:spPr bwMode="auto">
          <a:xfrm>
            <a:off x="2627313" y="4221163"/>
            <a:ext cx="38100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Errori di valutazione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18</a:t>
            </a:fld>
            <a:endParaRPr lang="it-IT"/>
          </a:p>
        </p:txBody>
      </p:sp>
      <p:pic>
        <p:nvPicPr>
          <p:cNvPr id="6" name="colloquio2_avi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286000" y="2133600"/>
            <a:ext cx="45720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solidFill>
                  <a:srgbClr val="FF0000"/>
                </a:solidFill>
              </a:rPr>
              <a:t>Gli errori di valutazione (1)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5770563" cy="4679950"/>
          </a:xfrm>
        </p:spPr>
        <p:txBody>
          <a:bodyPr/>
          <a:lstStyle/>
          <a:p>
            <a:pPr eaLnBrk="1" hangingPunct="1"/>
            <a:r>
              <a:rPr lang="it-IT" smtClean="0"/>
              <a:t>Prima impressione: la prima impressione condiziona tutte le altre;</a:t>
            </a:r>
          </a:p>
          <a:p>
            <a:pPr eaLnBrk="1" hangingPunct="1"/>
            <a:r>
              <a:rPr lang="it-IT" smtClean="0"/>
              <a:t> stereotipi: sono pregiudizi di gruppo che tendono a rinforzare l'appartenenza al gruppo stesso;</a:t>
            </a:r>
          </a:p>
          <a:p>
            <a:pPr eaLnBrk="1" hangingPunct="1"/>
            <a:r>
              <a:rPr lang="it-IT" smtClean="0"/>
              <a:t>effetto alone: allargamento di una valutazione sulle altre;</a:t>
            </a:r>
          </a:p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</p:txBody>
      </p:sp>
      <p:pic>
        <p:nvPicPr>
          <p:cNvPr id="3076" name="Picture 3" descr="errori-blog-prime-armi.jpg"/>
          <p:cNvPicPr>
            <a:picLocks noChangeAspect="1"/>
          </p:cNvPicPr>
          <p:nvPr/>
        </p:nvPicPr>
        <p:blipFill>
          <a:blip r:embed="rId3" cstate="print"/>
          <a:srcRect l="24603" r="6059"/>
          <a:stretch>
            <a:fillRect/>
          </a:stretch>
        </p:blipFill>
        <p:spPr bwMode="auto">
          <a:xfrm>
            <a:off x="6372225" y="2133600"/>
            <a:ext cx="22320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Cosa affronteremo oggi?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it-IT" dirty="0" smtClean="0"/>
              <a:t>Che cos’è un colloquio di selezione;</a:t>
            </a:r>
          </a:p>
          <a:p>
            <a:r>
              <a:rPr lang="it-IT" dirty="0"/>
              <a:t>o</a:t>
            </a:r>
            <a:r>
              <a:rPr lang="it-IT" dirty="0" smtClean="0"/>
              <a:t>biettivi di un colloquio;</a:t>
            </a:r>
          </a:p>
          <a:p>
            <a:r>
              <a:rPr lang="it-IT" dirty="0"/>
              <a:t>d</a:t>
            </a:r>
            <a:r>
              <a:rPr lang="it-IT" dirty="0" smtClean="0"/>
              <a:t>ue tipi di selettori;</a:t>
            </a:r>
          </a:p>
          <a:p>
            <a:r>
              <a:rPr lang="it-IT" dirty="0"/>
              <a:t>d</a:t>
            </a:r>
            <a:r>
              <a:rPr lang="it-IT" dirty="0" smtClean="0"/>
              <a:t>omande frequenti del selezionatore;</a:t>
            </a:r>
          </a:p>
          <a:p>
            <a:r>
              <a:rPr lang="it-IT" dirty="0" smtClean="0"/>
              <a:t>le fasi operative del colloquio;</a:t>
            </a:r>
          </a:p>
          <a:p>
            <a:r>
              <a:rPr lang="it-IT" dirty="0" smtClean="0"/>
              <a:t>altre forme di colloquio;</a:t>
            </a:r>
          </a:p>
          <a:p>
            <a:r>
              <a:rPr lang="it-IT" dirty="0" smtClean="0"/>
              <a:t>cosa sono gli errori di valutazione;</a:t>
            </a:r>
          </a:p>
          <a:p>
            <a:r>
              <a:rPr lang="it-IT" dirty="0" smtClean="0"/>
              <a:t>tipi di errori.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Picture 3" descr="punto_interrogativ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0312" y="2636912"/>
            <a:ext cx="1152525" cy="1714500"/>
          </a:xfrm>
          <a:prstGeom prst="rect">
            <a:avLst/>
          </a:prstGeom>
        </p:spPr>
      </p:pic>
      <p:pic>
        <p:nvPicPr>
          <p:cNvPr id="5" name="Picture 4" descr="punto_interrogativ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0312" y="476672"/>
            <a:ext cx="1152525" cy="1714500"/>
          </a:xfrm>
          <a:prstGeom prst="rect">
            <a:avLst/>
          </a:prstGeom>
        </p:spPr>
      </p:pic>
      <p:pic>
        <p:nvPicPr>
          <p:cNvPr id="6" name="Picture 5" descr="punto_interrogativ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4725144"/>
            <a:ext cx="1152525" cy="17145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eaLnBrk="1" hangingPunct="1"/>
            <a:r>
              <a:rPr lang="it-IT" b="1" smtClean="0">
                <a:solidFill>
                  <a:srgbClr val="FF0000"/>
                </a:solidFill>
              </a:rPr>
              <a:t>Gli errori di valutazione (2)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6635750" cy="4895850"/>
          </a:xfrm>
        </p:spPr>
        <p:txBody>
          <a:bodyPr/>
          <a:lstStyle/>
          <a:p>
            <a:pPr eaLnBrk="1" hangingPunct="1"/>
            <a:r>
              <a:rPr lang="it-IT" smtClean="0"/>
              <a:t>equazione personale: tendenza a valutare positivamente chi ha le nostre stesse caratteristiche e negativamente chi ha caratteristiche diverse;</a:t>
            </a:r>
          </a:p>
          <a:p>
            <a:pPr eaLnBrk="1" hangingPunct="1"/>
            <a:r>
              <a:rPr lang="it-IT" smtClean="0"/>
              <a:t>effetto di contrasto: dopo quattro persone brillanti anche una persona di capacità medio-alte diventa, all'apparenza, scadente;</a:t>
            </a:r>
          </a:p>
          <a:p>
            <a:pPr eaLnBrk="1" hangingPunct="1"/>
            <a:endParaRPr lang="it-IT" smtClean="0"/>
          </a:p>
        </p:txBody>
      </p:sp>
      <p:pic>
        <p:nvPicPr>
          <p:cNvPr id="4100" name="Picture 3" descr="error_general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349500"/>
            <a:ext cx="359092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1366838"/>
          </a:xfrm>
        </p:spPr>
        <p:txBody>
          <a:bodyPr/>
          <a:lstStyle/>
          <a:p>
            <a:pPr eaLnBrk="1" hangingPunct="1"/>
            <a:r>
              <a:rPr lang="it-IT" b="1" smtClean="0">
                <a:solidFill>
                  <a:srgbClr val="FF0000"/>
                </a:solidFill>
              </a:rPr>
              <a:t>Gli errori di valutazione (3)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650" y="1628775"/>
            <a:ext cx="7488238" cy="4895850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chemeClr val="tx1"/>
                </a:solidFill>
              </a:rPr>
              <a:t>  tendenza centrale: formulare valutazioni errate, dovute alla paura di sbagliare o al fatto di non possedere le informazioni necessarie per valutare il candidato;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chemeClr val="tx1"/>
                </a:solidFill>
              </a:rPr>
              <a:t>  proiezione: tendenza ad attribuire ai candidati il proprio modo di pensare e di agire;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chemeClr val="tx1"/>
                </a:solidFill>
              </a:rPr>
              <a:t>  primacy-recency: attribuzione di maggior peso alle informazioni acquisite per prime oppure per ultime.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11188" y="765175"/>
            <a:ext cx="7772400" cy="12239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b="1" smtClean="0">
                <a:solidFill>
                  <a:srgbClr val="FF0000"/>
                </a:solidFill>
              </a:rPr>
              <a:t>Lasciare sempre una buona impressione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349500"/>
            <a:ext cx="8532812" cy="2232025"/>
          </a:xfrm>
        </p:spPr>
        <p:txBody>
          <a:bodyPr rtlCol="0">
            <a:normAutofit fontScale="55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5800" dirty="0" smtClean="0">
                <a:solidFill>
                  <a:schemeClr val="tx1"/>
                </a:solidFill>
              </a:rPr>
              <a:t>Il candidato è come un cliente: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5800" dirty="0" smtClean="0">
                <a:solidFill>
                  <a:schemeClr val="tx1"/>
                </a:solidFill>
              </a:rPr>
              <a:t> deve uscire contento di aver fatto il colloquio;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5800" dirty="0" smtClean="0">
                <a:solidFill>
                  <a:schemeClr val="tx1"/>
                </a:solidFill>
              </a:rPr>
              <a:t> deve essere motivato a parlare bene dell’azienda.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  <p:pic>
        <p:nvPicPr>
          <p:cNvPr id="6148" name="Immagine 4" descr="imagesCAN3AMXJ.jpg"/>
          <p:cNvPicPr>
            <a:picLocks noChangeAspect="1"/>
          </p:cNvPicPr>
          <p:nvPr/>
        </p:nvPicPr>
        <p:blipFill>
          <a:blip r:embed="rId3" cstate="print"/>
          <a:srcRect b="11273"/>
          <a:stretch>
            <a:fillRect/>
          </a:stretch>
        </p:blipFill>
        <p:spPr bwMode="auto">
          <a:xfrm>
            <a:off x="2771775" y="4437063"/>
            <a:ext cx="35274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872208"/>
          </a:xfrm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In bocca al lupo per i vostri colloqui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ragazzi!!!!!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23</a:t>
            </a:fld>
            <a:endParaRPr lang="it-IT"/>
          </a:p>
        </p:txBody>
      </p:sp>
      <p:pic>
        <p:nvPicPr>
          <p:cNvPr id="5" name="Picture 4" descr="cornetto_portafortu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548680"/>
            <a:ext cx="1905000" cy="2095500"/>
          </a:xfrm>
          <a:prstGeom prst="rect">
            <a:avLst/>
          </a:prstGeom>
        </p:spPr>
      </p:pic>
      <p:pic>
        <p:nvPicPr>
          <p:cNvPr id="6" name="Picture 5" descr="quadrifoglio-porta-fortuna.jpg"/>
          <p:cNvPicPr>
            <a:picLocks noChangeAspect="1"/>
          </p:cNvPicPr>
          <p:nvPr/>
        </p:nvPicPr>
        <p:blipFill>
          <a:blip r:embed="rId4" cstate="print"/>
          <a:srcRect l="19690" t="5040" r="19831"/>
          <a:stretch>
            <a:fillRect/>
          </a:stretch>
        </p:blipFill>
        <p:spPr>
          <a:xfrm>
            <a:off x="6228184" y="3717032"/>
            <a:ext cx="2304256" cy="2713484"/>
          </a:xfrm>
          <a:prstGeom prst="rect">
            <a:avLst/>
          </a:prstGeom>
        </p:spPr>
      </p:pic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576" y="260648"/>
            <a:ext cx="1714500" cy="2667000"/>
          </a:xfrm>
          <a:prstGeom prst="rect">
            <a:avLst/>
          </a:prstGeom>
        </p:spPr>
      </p:pic>
      <p:pic>
        <p:nvPicPr>
          <p:cNvPr id="9" name="Picture 8" descr="thumb3.aspx.jpg"/>
          <p:cNvPicPr>
            <a:picLocks noChangeAspect="1"/>
          </p:cNvPicPr>
          <p:nvPr/>
        </p:nvPicPr>
        <p:blipFill>
          <a:blip r:embed="rId6" cstate="print"/>
          <a:srcRect l="10080" r="21881" b="10240"/>
          <a:stretch>
            <a:fillRect/>
          </a:stretch>
        </p:blipFill>
        <p:spPr>
          <a:xfrm>
            <a:off x="755576" y="3717032"/>
            <a:ext cx="1944216" cy="2564904"/>
          </a:xfrm>
          <a:prstGeom prst="rect">
            <a:avLst/>
          </a:prstGeom>
        </p:spPr>
      </p:pic>
      <p:pic>
        <p:nvPicPr>
          <p:cNvPr id="12" name="Picture 11" descr="ferro di cavall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476672"/>
            <a:ext cx="18288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244408" cy="868958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Bibliografia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3888433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hlinkClick r:id="rId3"/>
              </a:rPr>
              <a:t>http://www.cerco-lavoro.info/lavoro/colloquio.html#domandeposte</a:t>
            </a:r>
            <a:r>
              <a:rPr lang="it-IT" dirty="0" smtClean="0"/>
              <a:t>;</a:t>
            </a:r>
          </a:p>
          <a:p>
            <a:r>
              <a:rPr lang="it-IT" dirty="0" smtClean="0">
                <a:hlinkClick r:id="rId4"/>
              </a:rPr>
              <a:t>http://www.assores.it</a:t>
            </a:r>
            <a:r>
              <a:rPr lang="it-IT" dirty="0" smtClean="0"/>
              <a:t>;</a:t>
            </a:r>
          </a:p>
          <a:p>
            <a:r>
              <a:rPr lang="it-IT" dirty="0" smtClean="0">
                <a:hlinkClick r:id="rId5"/>
              </a:rPr>
              <a:t>http://www.bresciaonline.it</a:t>
            </a:r>
            <a:r>
              <a:rPr lang="it-IT" dirty="0" smtClean="0"/>
              <a:t>;</a:t>
            </a:r>
          </a:p>
          <a:p>
            <a:r>
              <a:rPr lang="it-IT" dirty="0" smtClean="0">
                <a:hlinkClick r:id="rId6"/>
              </a:rPr>
              <a:t>http://www.comune.torino.it</a:t>
            </a:r>
            <a:r>
              <a:rPr lang="it-IT" dirty="0" smtClean="0"/>
              <a:t>;</a:t>
            </a:r>
          </a:p>
          <a:p>
            <a:r>
              <a:rPr lang="it-IT" dirty="0" smtClean="0">
                <a:hlinkClick r:id="rId7"/>
              </a:rPr>
              <a:t>http://www.trovareillavorochepiace.it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6" name="TextBox 5"/>
          <p:cNvSpPr txBox="1"/>
          <p:nvPr/>
        </p:nvSpPr>
        <p:spPr>
          <a:xfrm>
            <a:off x="2555776" y="5445224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smtClean="0">
                <a:solidFill>
                  <a:srgbClr val="FF0000"/>
                </a:solidFill>
                <a:latin typeface="+mj-lt"/>
              </a:rPr>
              <a:t>Grazie!!!!!!!!!</a:t>
            </a:r>
            <a:endParaRPr lang="it-IT" sz="44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12168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Che cos’è un colloquio di selezione? (1)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6" name="colloquio_alefranz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907704" y="2708920"/>
            <a:ext cx="45720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Che cos’è un colloquio di selezione? (2)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76872"/>
            <a:ext cx="8075240" cy="3849291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È uno scambio di informazioni tra un’azienda</a:t>
            </a:r>
          </a:p>
          <a:p>
            <a:pPr>
              <a:buNone/>
            </a:pPr>
            <a:r>
              <a:rPr lang="it-IT" dirty="0" smtClean="0"/>
              <a:t>che ricerca un nuovo collaboratore e la persona</a:t>
            </a:r>
          </a:p>
          <a:p>
            <a:pPr>
              <a:buNone/>
            </a:pPr>
            <a:r>
              <a:rPr lang="it-IT" dirty="0" smtClean="0"/>
              <a:t>che cerca o valuta un’opportunità di lavoro.</a:t>
            </a:r>
            <a:endParaRPr lang="it-IT" dirty="0"/>
          </a:p>
        </p:txBody>
      </p:sp>
      <p:pic>
        <p:nvPicPr>
          <p:cNvPr id="6" name="Picture 5" descr="27187_316130852859_37889462859_3326787_4158444_n.jpg"/>
          <p:cNvPicPr>
            <a:picLocks noChangeAspect="1"/>
          </p:cNvPicPr>
          <p:nvPr/>
        </p:nvPicPr>
        <p:blipFill>
          <a:blip r:embed="rId3" cstate="print"/>
          <a:srcRect t="8548" b="23071"/>
          <a:stretch>
            <a:fillRect/>
          </a:stretch>
        </p:blipFill>
        <p:spPr>
          <a:xfrm>
            <a:off x="2339752" y="4437112"/>
            <a:ext cx="3810000" cy="172819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992888" cy="994122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Obiettivi del colloquio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648072"/>
          </a:xfrm>
        </p:spPr>
        <p:txBody>
          <a:bodyPr>
            <a:normAutofit/>
          </a:bodyPr>
          <a:lstStyle/>
          <a:p>
            <a:r>
              <a:rPr lang="it-IT" dirty="0" smtClean="0"/>
              <a:t>      </a:t>
            </a:r>
            <a:r>
              <a:rPr lang="it-IT" sz="3200" dirty="0" smtClean="0"/>
              <a:t>Selezionatore:</a:t>
            </a:r>
            <a:endParaRPr lang="it-IT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04864"/>
            <a:ext cx="4040188" cy="4392488"/>
          </a:xfrm>
        </p:spPr>
        <p:txBody>
          <a:bodyPr>
            <a:noAutofit/>
          </a:bodyPr>
          <a:lstStyle/>
          <a:p>
            <a:r>
              <a:rPr lang="it-IT" sz="3200" dirty="0" smtClean="0"/>
              <a:t>dare informazioni sulla posizione lavorativa in questione;</a:t>
            </a:r>
          </a:p>
          <a:p>
            <a:r>
              <a:rPr lang="it-IT" sz="3200" dirty="0" smtClean="0"/>
              <a:t>capire se quel candidato è la persona giusta per quel posto di lavoro.</a:t>
            </a:r>
            <a:endParaRPr lang="it-IT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8024" y="1412776"/>
            <a:ext cx="4041775" cy="720080"/>
          </a:xfrm>
        </p:spPr>
        <p:txBody>
          <a:bodyPr>
            <a:normAutofit/>
          </a:bodyPr>
          <a:lstStyle/>
          <a:p>
            <a:r>
              <a:rPr lang="it-IT" dirty="0" smtClean="0"/>
              <a:t>   </a:t>
            </a:r>
            <a:r>
              <a:rPr lang="it-IT" sz="3200" dirty="0" smtClean="0"/>
              <a:t>Candidato:</a:t>
            </a:r>
            <a:endParaRPr lang="it-IT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4864"/>
            <a:ext cx="4041775" cy="4653135"/>
          </a:xfrm>
        </p:spPr>
        <p:txBody>
          <a:bodyPr>
            <a:noAutofit/>
          </a:bodyPr>
          <a:lstStyle/>
          <a:p>
            <a:r>
              <a:rPr lang="it-IT" sz="3200" dirty="0" smtClean="0"/>
              <a:t>ottenere tutte le informazioni utili circa quel lavoro;</a:t>
            </a:r>
          </a:p>
          <a:p>
            <a:r>
              <a:rPr lang="it-IT" sz="3200" dirty="0" smtClean="0"/>
              <a:t>dare la migliore impressione di sé, in relazione alla posizione in questione.</a:t>
            </a:r>
            <a:endParaRPr lang="it-IT" sz="3200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2699792" y="1124744"/>
            <a:ext cx="12241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44008" y="1124744"/>
            <a:ext cx="115212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obiettivo.jpg"/>
          <p:cNvPicPr>
            <a:picLocks noChangeAspect="1"/>
          </p:cNvPicPr>
          <p:nvPr/>
        </p:nvPicPr>
        <p:blipFill>
          <a:blip r:embed="rId3" cstate="print"/>
          <a:srcRect l="16877" r="11322"/>
          <a:stretch>
            <a:fillRect/>
          </a:stretch>
        </p:blipFill>
        <p:spPr>
          <a:xfrm>
            <a:off x="6804248" y="0"/>
            <a:ext cx="2051720" cy="1772816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268760"/>
            <a:ext cx="4392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smtClean="0">
                <a:solidFill>
                  <a:srgbClr val="FF0000"/>
                </a:solidFill>
                <a:latin typeface="+mj-lt"/>
              </a:rPr>
              <a:t>Chi è il selettore?</a:t>
            </a:r>
            <a:endParaRPr lang="it-IT" sz="4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980728"/>
            <a:ext cx="2232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/>
              <a:t>Datore di lavoro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64088" y="4077072"/>
            <a:ext cx="3384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/>
              <a:t>Selezionatore</a:t>
            </a:r>
            <a:endParaRPr lang="it-IT" sz="4400" dirty="0"/>
          </a:p>
        </p:txBody>
      </p:sp>
      <p:pic>
        <p:nvPicPr>
          <p:cNvPr id="19" name="Picture 18" descr="cap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132856"/>
            <a:ext cx="3733800" cy="3762375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>
          <a:xfrm rot="16200000" flipH="1">
            <a:off x="3743908" y="2600908"/>
            <a:ext cx="216024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499992" y="1484784"/>
            <a:ext cx="720080" cy="24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573016"/>
            <a:ext cx="777686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/>
              <a:t>             </a:t>
            </a:r>
            <a:r>
              <a:rPr lang="it-IT" sz="4400" b="1" dirty="0" smtClean="0">
                <a:solidFill>
                  <a:srgbClr val="FF0000"/>
                </a:solidFill>
              </a:rPr>
              <a:t>Datore di lavoro:</a:t>
            </a:r>
          </a:p>
          <a:p>
            <a:r>
              <a:rPr lang="it-IT" sz="3200" dirty="0" smtClean="0"/>
              <a:t>opera la selezione dei candidati in modo naif, basandosi sulla propria esperienza, sull’intuizione e sul comune buon senso.</a:t>
            </a:r>
          </a:p>
          <a:p>
            <a:r>
              <a:rPr lang="it-IT" sz="3200" dirty="0" smtClean="0"/>
              <a:t> </a:t>
            </a:r>
            <a:endParaRPr lang="it-IT" sz="3200" dirty="0"/>
          </a:p>
        </p:txBody>
      </p:sp>
      <p:pic>
        <p:nvPicPr>
          <p:cNvPr id="3" name="Picture 2" descr="BFQ.jpg"/>
          <p:cNvPicPr>
            <a:picLocks noChangeAspect="1"/>
          </p:cNvPicPr>
          <p:nvPr/>
        </p:nvPicPr>
        <p:blipFill>
          <a:blip r:embed="rId3" cstate="print"/>
          <a:srcRect l="42076"/>
          <a:stretch>
            <a:fillRect/>
          </a:stretch>
        </p:blipFill>
        <p:spPr>
          <a:xfrm>
            <a:off x="3059832" y="764704"/>
            <a:ext cx="2631752" cy="25717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556792"/>
            <a:ext cx="78488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/>
              <a:t>                </a:t>
            </a:r>
            <a:r>
              <a:rPr lang="it-IT" sz="4400" b="1" dirty="0" smtClean="0">
                <a:solidFill>
                  <a:srgbClr val="FF0000"/>
                </a:solidFill>
              </a:rPr>
              <a:t>Selezionatore:</a:t>
            </a:r>
          </a:p>
          <a:p>
            <a:r>
              <a:rPr lang="it-IT" sz="3200" dirty="0" smtClean="0"/>
              <a:t>professionista esperto di selezione del personale, che opera su mandato del titolare dell’azienda e che, oltre al colloquio, utilizza spesso anche altri strumenti per valutare il candidato, e per ridurre gli errori di valutazione.</a:t>
            </a:r>
            <a:endParaRPr lang="it-IT" sz="3200" dirty="0"/>
          </a:p>
        </p:txBody>
      </p:sp>
      <p:pic>
        <p:nvPicPr>
          <p:cNvPr id="12" name="Picture 11" descr="49864_1484030937_7985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332656"/>
            <a:ext cx="1080120" cy="1153568"/>
          </a:xfrm>
          <a:prstGeom prst="rect">
            <a:avLst/>
          </a:prstGeom>
        </p:spPr>
      </p:pic>
      <p:pic>
        <p:nvPicPr>
          <p:cNvPr id="14" name="Picture 13" descr="41378_1458811898_1240_n.jpg"/>
          <p:cNvPicPr>
            <a:picLocks noChangeAspect="1"/>
          </p:cNvPicPr>
          <p:nvPr/>
        </p:nvPicPr>
        <p:blipFill>
          <a:blip r:embed="rId4" cstate="print"/>
          <a:srcRect t="5749" b="25263"/>
          <a:stretch>
            <a:fillRect/>
          </a:stretch>
        </p:blipFill>
        <p:spPr>
          <a:xfrm>
            <a:off x="611560" y="260648"/>
            <a:ext cx="1905000" cy="1728192"/>
          </a:xfrm>
          <a:prstGeom prst="rect">
            <a:avLst/>
          </a:prstGeom>
        </p:spPr>
      </p:pic>
      <p:pic>
        <p:nvPicPr>
          <p:cNvPr id="16" name="Picture 15" descr="49296_1350045833_8548_n.jpg"/>
          <p:cNvPicPr>
            <a:picLocks noChangeAspect="1"/>
          </p:cNvPicPr>
          <p:nvPr/>
        </p:nvPicPr>
        <p:blipFill>
          <a:blip r:embed="rId5" cstate="print"/>
          <a:srcRect l="11340"/>
          <a:stretch>
            <a:fillRect/>
          </a:stretch>
        </p:blipFill>
        <p:spPr>
          <a:xfrm>
            <a:off x="6372200" y="404664"/>
            <a:ext cx="2251968" cy="2057400"/>
          </a:xfrm>
          <a:prstGeom prst="rect">
            <a:avLst/>
          </a:prstGeom>
        </p:spPr>
      </p:pic>
      <p:pic>
        <p:nvPicPr>
          <p:cNvPr id="17" name="Picture 16" descr="48902_731854015_8423_n.jpg"/>
          <p:cNvPicPr>
            <a:picLocks noChangeAspect="1"/>
          </p:cNvPicPr>
          <p:nvPr/>
        </p:nvPicPr>
        <p:blipFill>
          <a:blip r:embed="rId6" cstate="print"/>
          <a:srcRect r="23540" b="17000"/>
          <a:stretch>
            <a:fillRect/>
          </a:stretch>
        </p:blipFill>
        <p:spPr>
          <a:xfrm>
            <a:off x="6948264" y="4581128"/>
            <a:ext cx="1456556" cy="1992238"/>
          </a:xfrm>
          <a:prstGeom prst="rect">
            <a:avLst/>
          </a:prstGeom>
        </p:spPr>
      </p:pic>
      <p:pic>
        <p:nvPicPr>
          <p:cNvPr id="21" name="Picture 20" descr="27424_100000718934087_2305_n.jpg"/>
          <p:cNvPicPr>
            <a:picLocks noChangeAspect="1"/>
          </p:cNvPicPr>
          <p:nvPr/>
        </p:nvPicPr>
        <p:blipFill>
          <a:blip r:embed="rId7" cstate="print"/>
          <a:srcRect t="9824" b="22653"/>
          <a:stretch>
            <a:fillRect/>
          </a:stretch>
        </p:blipFill>
        <p:spPr>
          <a:xfrm>
            <a:off x="2555776" y="5085184"/>
            <a:ext cx="1945946" cy="1484784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Quali sono le domande più frequenti in un colloquio?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780928"/>
            <a:ext cx="3444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Domande personali</a:t>
            </a:r>
            <a:endParaRPr lang="it-IT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3861048"/>
            <a:ext cx="6414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Esperienze formative e professionali</a:t>
            </a:r>
            <a:endParaRPr lang="it-IT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131840" y="5013176"/>
            <a:ext cx="5623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Posizione lavorativa in questione</a:t>
            </a:r>
            <a:endParaRPr lang="it-IT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131840" y="2276872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3779912" y="2996952"/>
            <a:ext cx="15841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5832140" y="2816932"/>
            <a:ext cx="2592288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punto interrogativ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12776"/>
            <a:ext cx="801624" cy="1066800"/>
          </a:xfrm>
          <a:prstGeom prst="rect">
            <a:avLst/>
          </a:prstGeom>
        </p:spPr>
      </p:pic>
      <p:pic>
        <p:nvPicPr>
          <p:cNvPr id="18" name="Picture 17" descr="studente-master.jpg"/>
          <p:cNvPicPr>
            <a:picLocks noChangeAspect="1"/>
          </p:cNvPicPr>
          <p:nvPr/>
        </p:nvPicPr>
        <p:blipFill>
          <a:blip r:embed="rId4" cstate="print"/>
          <a:srcRect l="17347" r="11779"/>
          <a:stretch>
            <a:fillRect/>
          </a:stretch>
        </p:blipFill>
        <p:spPr>
          <a:xfrm>
            <a:off x="7740352" y="2564904"/>
            <a:ext cx="1080120" cy="2032000"/>
          </a:xfrm>
          <a:prstGeom prst="rect">
            <a:avLst/>
          </a:prstGeom>
        </p:spPr>
      </p:pic>
      <p:pic>
        <p:nvPicPr>
          <p:cNvPr id="19" name="Picture 18" descr="punto_interrogativo.jpg"/>
          <p:cNvPicPr>
            <a:picLocks noChangeAspect="1"/>
          </p:cNvPicPr>
          <p:nvPr/>
        </p:nvPicPr>
        <p:blipFill>
          <a:blip r:embed="rId5" cstate="print"/>
          <a:srcRect b="15892"/>
          <a:stretch>
            <a:fillRect/>
          </a:stretch>
        </p:blipFill>
        <p:spPr>
          <a:xfrm>
            <a:off x="1547664" y="4581128"/>
            <a:ext cx="1443789" cy="136815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C2DB-83C9-418F-B258-AC1681515B04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1792</TotalTime>
  <Words>663</Words>
  <Application>Microsoft Office PowerPoint</Application>
  <PresentationFormat>Presentazione su schermo (4:3)</PresentationFormat>
  <Paragraphs>133</Paragraphs>
  <Slides>24</Slides>
  <Notes>24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Office Theme</vt:lpstr>
      <vt:lpstr>IL COLLOQUIO DI SELEZIONE</vt:lpstr>
      <vt:lpstr>Cosa affronteremo oggi?</vt:lpstr>
      <vt:lpstr>Che cos’è un colloquio di selezione? (1)</vt:lpstr>
      <vt:lpstr>Che cos’è un colloquio di selezione? (2)</vt:lpstr>
      <vt:lpstr>Obiettivi del colloquio</vt:lpstr>
      <vt:lpstr>Diapositiva 6</vt:lpstr>
      <vt:lpstr>Diapositiva 7</vt:lpstr>
      <vt:lpstr>Diapositiva 8</vt:lpstr>
      <vt:lpstr>Quali sono le domande più frequenti in un colloquio?</vt:lpstr>
      <vt:lpstr>Le fasi operative del colloquio </vt:lpstr>
      <vt:lpstr>Fase di apertura</vt:lpstr>
      <vt:lpstr>Fase centrale</vt:lpstr>
      <vt:lpstr>Fase di chiusura</vt:lpstr>
      <vt:lpstr>Altre forme di colloquio </vt:lpstr>
      <vt:lpstr>Buone pratiche per il selezionatore (1)</vt:lpstr>
      <vt:lpstr>Buone pratiche per il selezionatore (2)</vt:lpstr>
      <vt:lpstr>Cosa sono gli errori di valutazione?</vt:lpstr>
      <vt:lpstr>Errori di valutazione</vt:lpstr>
      <vt:lpstr>Gli errori di valutazione (1) </vt:lpstr>
      <vt:lpstr>Gli errori di valutazione (2) </vt:lpstr>
      <vt:lpstr>Gli errori di valutazione (3) </vt:lpstr>
      <vt:lpstr>Lasciare sempre una buona impressione</vt:lpstr>
      <vt:lpstr>In bocca al lupo per i vostri colloqui ragazzi!!!!!</vt:lpstr>
      <vt:lpstr>Bibliografia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COLLOQUIO DI SELEZIONE</dc:title>
  <dc:creator>HP</dc:creator>
  <cp:lastModifiedBy>Valued Acer Customer</cp:lastModifiedBy>
  <cp:revision>66</cp:revision>
  <dcterms:created xsi:type="dcterms:W3CDTF">2010-10-01T17:28:22Z</dcterms:created>
  <dcterms:modified xsi:type="dcterms:W3CDTF">2010-10-06T14:07:47Z</dcterms:modified>
</cp:coreProperties>
</file>